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6" r:id="rId6"/>
    <p:sldId id="257" r:id="rId7"/>
    <p:sldId id="258" r:id="rId8"/>
    <p:sldId id="259" r:id="rId9"/>
    <p:sldId id="261" r:id="rId10"/>
    <p:sldId id="267" r:id="rId11"/>
    <p:sldId id="268" r:id="rId12"/>
    <p:sldId id="269"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45243-F4CA-C13E-03B1-4AE30C71442E}" v="8" dt="2021-07-16T21:07:41.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son, Elena" userId="c4309a35-0cdb-48f7-b4a1-f81dcdc6eb24" providerId="ADAL" clId="{C0F728FA-99A2-4915-A252-43A59206AE97}"/>
    <pc:docChg chg="modSld">
      <pc:chgData name="Carlson, Elena" userId="c4309a35-0cdb-48f7-b4a1-f81dcdc6eb24" providerId="ADAL" clId="{C0F728FA-99A2-4915-A252-43A59206AE97}" dt="2021-07-16T21:00:22.734" v="8" actId="20577"/>
      <pc:docMkLst>
        <pc:docMk/>
      </pc:docMkLst>
      <pc:sldChg chg="modSp mod">
        <pc:chgData name="Carlson, Elena" userId="c4309a35-0cdb-48f7-b4a1-f81dcdc6eb24" providerId="ADAL" clId="{C0F728FA-99A2-4915-A252-43A59206AE97}" dt="2021-07-16T21:00:22.734" v="8" actId="20577"/>
        <pc:sldMkLst>
          <pc:docMk/>
          <pc:sldMk cId="339379630" sldId="256"/>
        </pc:sldMkLst>
        <pc:spChg chg="mod">
          <ac:chgData name="Carlson, Elena" userId="c4309a35-0cdb-48f7-b4a1-f81dcdc6eb24" providerId="ADAL" clId="{C0F728FA-99A2-4915-A252-43A59206AE97}" dt="2021-07-16T21:00:22.734" v="8" actId="20577"/>
          <ac:spMkLst>
            <pc:docMk/>
            <pc:sldMk cId="339379630" sldId="256"/>
            <ac:spMk id="3" creationId="{9BF1FE1A-8B17-4294-A56D-AD397296CE65}"/>
          </ac:spMkLst>
        </pc:spChg>
      </pc:sldChg>
    </pc:docChg>
  </pc:docChgLst>
  <pc:docChgLst>
    <pc:chgData name="Carlson, Elena" userId="S::ecarlson@fredhutch.org::c4309a35-0cdb-48f7-b4a1-f81dcdc6eb24" providerId="AD" clId="Web-{11145243-F4CA-C13E-03B1-4AE30C71442E}"/>
    <pc:docChg chg="modSld">
      <pc:chgData name="Carlson, Elena" userId="S::ecarlson@fredhutch.org::c4309a35-0cdb-48f7-b4a1-f81dcdc6eb24" providerId="AD" clId="Web-{11145243-F4CA-C13E-03B1-4AE30C71442E}" dt="2021-07-16T21:07:41.650" v="3" actId="20577"/>
      <pc:docMkLst>
        <pc:docMk/>
      </pc:docMkLst>
      <pc:sldChg chg="modSp">
        <pc:chgData name="Carlson, Elena" userId="S::ecarlson@fredhutch.org::c4309a35-0cdb-48f7-b4a1-f81dcdc6eb24" providerId="AD" clId="Web-{11145243-F4CA-C13E-03B1-4AE30C71442E}" dt="2021-07-16T21:07:41.650" v="3" actId="20577"/>
        <pc:sldMkLst>
          <pc:docMk/>
          <pc:sldMk cId="339379630" sldId="256"/>
        </pc:sldMkLst>
        <pc:spChg chg="mod">
          <ac:chgData name="Carlson, Elena" userId="S::ecarlson@fredhutch.org::c4309a35-0cdb-48f7-b4a1-f81dcdc6eb24" providerId="AD" clId="Web-{11145243-F4CA-C13E-03B1-4AE30C71442E}" dt="2021-07-16T21:07:41.650" v="3" actId="20577"/>
          <ac:spMkLst>
            <pc:docMk/>
            <pc:sldMk cId="339379630" sldId="256"/>
            <ac:spMk id="2" creationId="{34B3F7CF-2723-499F-AFC1-A2A9E835E72A}"/>
          </ac:spMkLst>
        </pc:spChg>
      </pc:sldChg>
    </pc:docChg>
  </pc:docChgLst>
  <pc:docChgLst>
    <pc:chgData name="Elena" userId="c4309a35-0cdb-48f7-b4a1-f81dcdc6eb24" providerId="ADAL" clId="{6A53E460-C3B4-4083-98CD-F0CD1267158D}"/>
    <pc:docChg chg="custSel modSld">
      <pc:chgData name="Elena" userId="c4309a35-0cdb-48f7-b4a1-f81dcdc6eb24" providerId="ADAL" clId="{6A53E460-C3B4-4083-98CD-F0CD1267158D}" dt="2021-06-02T18:06:58.927" v="136" actId="6549"/>
      <pc:docMkLst>
        <pc:docMk/>
      </pc:docMkLst>
      <pc:sldChg chg="modSp mod">
        <pc:chgData name="Elena" userId="c4309a35-0cdb-48f7-b4a1-f81dcdc6eb24" providerId="ADAL" clId="{6A53E460-C3B4-4083-98CD-F0CD1267158D}" dt="2021-06-02T16:53:04.802" v="46" actId="27636"/>
        <pc:sldMkLst>
          <pc:docMk/>
          <pc:sldMk cId="339379630" sldId="256"/>
        </pc:sldMkLst>
        <pc:spChg chg="mod">
          <ac:chgData name="Elena" userId="c4309a35-0cdb-48f7-b4a1-f81dcdc6eb24" providerId="ADAL" clId="{6A53E460-C3B4-4083-98CD-F0CD1267158D}" dt="2021-06-02T16:53:04.802" v="46" actId="27636"/>
          <ac:spMkLst>
            <pc:docMk/>
            <pc:sldMk cId="339379630" sldId="256"/>
            <ac:spMk id="2" creationId="{34B3F7CF-2723-499F-AFC1-A2A9E835E72A}"/>
          </ac:spMkLst>
        </pc:spChg>
        <pc:spChg chg="mod">
          <ac:chgData name="Elena" userId="c4309a35-0cdb-48f7-b4a1-f81dcdc6eb24" providerId="ADAL" clId="{6A53E460-C3B4-4083-98CD-F0CD1267158D}" dt="2021-06-02T16:52:59.781" v="44" actId="20577"/>
          <ac:spMkLst>
            <pc:docMk/>
            <pc:sldMk cId="339379630" sldId="256"/>
            <ac:spMk id="3" creationId="{9BF1FE1A-8B17-4294-A56D-AD397296CE65}"/>
          </ac:spMkLst>
        </pc:spChg>
      </pc:sldChg>
      <pc:sldChg chg="modNotesTx">
        <pc:chgData name="Elena" userId="c4309a35-0cdb-48f7-b4a1-f81dcdc6eb24" providerId="ADAL" clId="{6A53E460-C3B4-4083-98CD-F0CD1267158D}" dt="2021-06-02T18:06:58.927" v="136" actId="6549"/>
        <pc:sldMkLst>
          <pc:docMk/>
          <pc:sldMk cId="1582337846" sldId="260"/>
        </pc:sldMkLst>
      </pc:sldChg>
    </pc:docChg>
  </pc:docChgLst>
  <pc:docChgLst>
    <pc:chgData name="Carlson, Elena" userId="S::ecarlson@fredhutch.org::c4309a35-0cdb-48f7-b4a1-f81dcdc6eb24" providerId="AD" clId="Web-{1A5DA0E3-38A8-42D8-89EA-FCA9C8CCC107}"/>
    <pc:docChg chg="modSld">
      <pc:chgData name="Carlson, Elena" userId="S::ecarlson@fredhutch.org::c4309a35-0cdb-48f7-b4a1-f81dcdc6eb24" providerId="AD" clId="Web-{1A5DA0E3-38A8-42D8-89EA-FCA9C8CCC107}" dt="2021-04-19T20:02:54.143" v="4" actId="20577"/>
      <pc:docMkLst>
        <pc:docMk/>
      </pc:docMkLst>
      <pc:sldChg chg="modSp">
        <pc:chgData name="Carlson, Elena" userId="S::ecarlson@fredhutch.org::c4309a35-0cdb-48f7-b4a1-f81dcdc6eb24" providerId="AD" clId="Web-{1A5DA0E3-38A8-42D8-89EA-FCA9C8CCC107}" dt="2021-04-19T20:02:54.143" v="4" actId="20577"/>
        <pc:sldMkLst>
          <pc:docMk/>
          <pc:sldMk cId="682970023" sldId="259"/>
        </pc:sldMkLst>
        <pc:spChg chg="mod">
          <ac:chgData name="Carlson, Elena" userId="S::ecarlson@fredhutch.org::c4309a35-0cdb-48f7-b4a1-f81dcdc6eb24" providerId="AD" clId="Web-{1A5DA0E3-38A8-42D8-89EA-FCA9C8CCC107}" dt="2021-04-19T20:02:54.143" v="4" actId="20577"/>
          <ac:spMkLst>
            <pc:docMk/>
            <pc:sldMk cId="682970023" sldId="259"/>
            <ac:spMk id="18" creationId="{4247817A-ECE7-4F6A-A875-C773869BFF68}"/>
          </ac:spMkLst>
        </pc:spChg>
      </pc:sldChg>
    </pc:docChg>
  </pc:docChgLst>
  <pc:docChgLst>
    <pc:chgData name="Carlson, Elena" userId="c4309a35-0cdb-48f7-b4a1-f81dcdc6eb24" providerId="ADAL" clId="{67C52E28-4801-4334-959A-C5334545FA0A}"/>
    <pc:docChg chg="custSel modSld">
      <pc:chgData name="Carlson, Elena" userId="c4309a35-0cdb-48f7-b4a1-f81dcdc6eb24" providerId="ADAL" clId="{67C52E28-4801-4334-959A-C5334545FA0A}" dt="2021-05-31T22:44:54.910" v="47" actId="20577"/>
      <pc:docMkLst>
        <pc:docMk/>
      </pc:docMkLst>
      <pc:sldChg chg="modSp mod modNotesTx">
        <pc:chgData name="Carlson, Elena" userId="c4309a35-0cdb-48f7-b4a1-f81dcdc6eb24" providerId="ADAL" clId="{67C52E28-4801-4334-959A-C5334545FA0A}" dt="2021-05-31T22:44:54.910" v="47" actId="20577"/>
        <pc:sldMkLst>
          <pc:docMk/>
          <pc:sldMk cId="339379630" sldId="256"/>
        </pc:sldMkLst>
        <pc:spChg chg="mod">
          <ac:chgData name="Carlson, Elena" userId="c4309a35-0cdb-48f7-b4a1-f81dcdc6eb24" providerId="ADAL" clId="{67C52E28-4801-4334-959A-C5334545FA0A}" dt="2021-05-31T22:43:39.828" v="7" actId="20577"/>
          <ac:spMkLst>
            <pc:docMk/>
            <pc:sldMk cId="339379630" sldId="256"/>
            <ac:spMk id="2" creationId="{34B3F7CF-2723-499F-AFC1-A2A9E835E72A}"/>
          </ac:spMkLst>
        </pc:spChg>
      </pc:sldChg>
    </pc:docChg>
  </pc:docChgLst>
  <pc:docChgLst>
    <pc:chgData name="Carlson, Elena" userId="c4309a35-0cdb-48f7-b4a1-f81dcdc6eb24" providerId="ADAL" clId="{0DAC4E9B-78E0-445C-96D2-C1E891D75775}"/>
    <pc:docChg chg="modSld">
      <pc:chgData name="Carlson, Elena" userId="c4309a35-0cdb-48f7-b4a1-f81dcdc6eb24" providerId="ADAL" clId="{0DAC4E9B-78E0-445C-96D2-C1E891D75775}" dt="2021-05-03T17:40:56.314" v="0" actId="20577"/>
      <pc:docMkLst>
        <pc:docMk/>
      </pc:docMkLst>
      <pc:sldChg chg="modSp mod">
        <pc:chgData name="Carlson, Elena" userId="c4309a35-0cdb-48f7-b4a1-f81dcdc6eb24" providerId="ADAL" clId="{0DAC4E9B-78E0-445C-96D2-C1E891D75775}" dt="2021-05-03T17:40:56.314" v="0" actId="20577"/>
        <pc:sldMkLst>
          <pc:docMk/>
          <pc:sldMk cId="1492729567" sldId="269"/>
        </pc:sldMkLst>
        <pc:spChg chg="mod">
          <ac:chgData name="Carlson, Elena" userId="c4309a35-0cdb-48f7-b4a1-f81dcdc6eb24" providerId="ADAL" clId="{0DAC4E9B-78E0-445C-96D2-C1E891D75775}" dt="2021-05-03T17:40:56.314" v="0" actId="20577"/>
          <ac:spMkLst>
            <pc:docMk/>
            <pc:sldMk cId="1492729567" sldId="269"/>
            <ac:spMk id="4" creationId="{606379FA-9879-4AB6-9679-CC35969EE6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2016F-BCAB-4619-A55F-23543299C16C}"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557FB-677B-4B36-B18D-A6315C760995}" type="slidenum">
              <a:rPr lang="en-US" smtClean="0"/>
              <a:t>‹#›</a:t>
            </a:fld>
            <a:endParaRPr lang="en-US"/>
          </a:p>
        </p:txBody>
      </p:sp>
    </p:spTree>
    <p:extLst>
      <p:ext uri="{BB962C8B-B14F-4D97-AF65-F5344CB8AC3E}">
        <p14:creationId xmlns:p14="http://schemas.microsoft.com/office/powerpoint/2010/main" val="210143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557FB-677B-4B36-B18D-A6315C760995}" type="slidenum">
              <a:rPr lang="en-US" smtClean="0"/>
              <a:t>1</a:t>
            </a:fld>
            <a:endParaRPr lang="en-US"/>
          </a:p>
        </p:txBody>
      </p:sp>
    </p:spTree>
    <p:extLst>
      <p:ext uri="{BB962C8B-B14F-4D97-AF65-F5344CB8AC3E}">
        <p14:creationId xmlns:p14="http://schemas.microsoft.com/office/powerpoint/2010/main" val="216191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From Analyze support team:</a:t>
            </a:r>
          </a:p>
          <a:p>
            <a:r>
              <a:rPr lang="en-US" sz="1200" kern="1200">
                <a:solidFill>
                  <a:schemeClr val="tx1"/>
                </a:solidFill>
                <a:effectLst/>
                <a:latin typeface="+mn-lt"/>
                <a:ea typeface="+mn-ea"/>
                <a:cs typeface="+mn-cs"/>
              </a:rPr>
              <a:t>“Some .VOX files do not have the header info for max/min signal intensities, so this message comes up when that happens.  The best option to choose is ‘Calculate It’, as in doing this, the max/min in the loaded AVW volume image will then properly be set to describe the dynamic range of the signal intensities.  Note that this does nothing to the image values themselves – nothing is changed in those values – just the max/min for the range of values is saved in the volume header info.  This makes any signal value based manipulations such as thresholding or windowing much easier and more relevant to the actual range of the data values.”</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F1D557FB-677B-4B36-B18D-A6315C760995}" type="slidenum">
              <a:rPr lang="en-US" smtClean="0"/>
              <a:t>5</a:t>
            </a:fld>
            <a:endParaRPr lang="en-US"/>
          </a:p>
        </p:txBody>
      </p:sp>
    </p:spTree>
    <p:extLst>
      <p:ext uri="{BB962C8B-B14F-4D97-AF65-F5344CB8AC3E}">
        <p14:creationId xmlns:p14="http://schemas.microsoft.com/office/powerpoint/2010/main" val="159779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557FB-677B-4B36-B18D-A6315C760995}" type="slidenum">
              <a:rPr lang="en-US" smtClean="0"/>
              <a:t>8</a:t>
            </a:fld>
            <a:endParaRPr lang="en-US"/>
          </a:p>
        </p:txBody>
      </p:sp>
    </p:spTree>
    <p:extLst>
      <p:ext uri="{BB962C8B-B14F-4D97-AF65-F5344CB8AC3E}">
        <p14:creationId xmlns:p14="http://schemas.microsoft.com/office/powerpoint/2010/main" val="148176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557FB-677B-4B36-B18D-A6315C760995}" type="slidenum">
              <a:rPr lang="en-US" smtClean="0"/>
              <a:t>9</a:t>
            </a:fld>
            <a:endParaRPr lang="en-US"/>
          </a:p>
        </p:txBody>
      </p:sp>
    </p:spTree>
    <p:extLst>
      <p:ext uri="{BB962C8B-B14F-4D97-AF65-F5344CB8AC3E}">
        <p14:creationId xmlns:p14="http://schemas.microsoft.com/office/powerpoint/2010/main" val="415318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 separator for removing bed in segmentation rendering: https://www.youtube.com/watch?v=a222PPEkOfA</a:t>
            </a:r>
          </a:p>
        </p:txBody>
      </p:sp>
      <p:sp>
        <p:nvSpPr>
          <p:cNvPr id="4" name="Slide Number Placeholder 3"/>
          <p:cNvSpPr>
            <a:spLocks noGrp="1"/>
          </p:cNvSpPr>
          <p:nvPr>
            <p:ph type="sldNum" sz="quarter" idx="5"/>
          </p:nvPr>
        </p:nvSpPr>
        <p:spPr/>
        <p:txBody>
          <a:bodyPr/>
          <a:lstStyle/>
          <a:p>
            <a:fld id="{F1D557FB-677B-4B36-B18D-A6315C760995}" type="slidenum">
              <a:rPr lang="en-US" smtClean="0"/>
              <a:t>10</a:t>
            </a:fld>
            <a:endParaRPr lang="en-US"/>
          </a:p>
        </p:txBody>
      </p:sp>
    </p:spTree>
    <p:extLst>
      <p:ext uri="{BB962C8B-B14F-4D97-AF65-F5344CB8AC3E}">
        <p14:creationId xmlns:p14="http://schemas.microsoft.com/office/powerpoint/2010/main" val="285329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2ABD-ECB5-4005-8C69-C90760C12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08D75-0DE6-4412-85A5-F5C52610F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3EBEA-AB4F-4B1B-BA8B-E85F3ADD405D}"/>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5" name="Footer Placeholder 4">
            <a:extLst>
              <a:ext uri="{FF2B5EF4-FFF2-40B4-BE49-F238E27FC236}">
                <a16:creationId xmlns:a16="http://schemas.microsoft.com/office/drawing/2014/main" id="{E43920E8-87D3-4D49-B5DC-D5AA2F6D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3BBB7-8564-4105-80D2-B2A943D2B793}"/>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70994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7F4-A7E7-409D-AB3D-E567BF027E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77B3C7-8AEF-4713-BB34-C20740EA7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9CBC3-2B12-4E99-9F4C-501088E222DD}"/>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5" name="Footer Placeholder 4">
            <a:extLst>
              <a:ext uri="{FF2B5EF4-FFF2-40B4-BE49-F238E27FC236}">
                <a16:creationId xmlns:a16="http://schemas.microsoft.com/office/drawing/2014/main" id="{E0D46024-9B1F-4705-8DF6-5DF2E8636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BD545-DDD6-4485-ACA3-95860D70ABBC}"/>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85299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19094-985B-4BC7-8DEC-753A6A5DE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22C06B-DD80-4DC7-9573-6266B1CD2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A8FD1-5762-4A17-9DD8-4640410D4EAA}"/>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5" name="Footer Placeholder 4">
            <a:extLst>
              <a:ext uri="{FF2B5EF4-FFF2-40B4-BE49-F238E27FC236}">
                <a16:creationId xmlns:a16="http://schemas.microsoft.com/office/drawing/2014/main" id="{A8C4052E-A6DB-45BF-8271-EB8158B00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AF97E-F953-4208-9E78-EC73294DBD58}"/>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207869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B94B-846E-4281-90C1-825E5A8F5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8F05-249A-49C6-8132-E4516B14D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18714-FF93-4B85-A021-5BF79388921E}"/>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5" name="Footer Placeholder 4">
            <a:extLst>
              <a:ext uri="{FF2B5EF4-FFF2-40B4-BE49-F238E27FC236}">
                <a16:creationId xmlns:a16="http://schemas.microsoft.com/office/drawing/2014/main" id="{8E723DBE-4AB3-4BAF-BB4F-515EF97D6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8385-074A-46CE-B36F-CF0AB4D37C39}"/>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12238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5DD6-211A-441E-8C4A-784E9C6272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105283-5F0A-459C-ACAD-B1AA0FB0D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966526-030B-41AB-AA13-42CB57B1B385}"/>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5" name="Footer Placeholder 4">
            <a:extLst>
              <a:ext uri="{FF2B5EF4-FFF2-40B4-BE49-F238E27FC236}">
                <a16:creationId xmlns:a16="http://schemas.microsoft.com/office/drawing/2014/main" id="{BE5D14F5-4F29-4997-B514-47B4A4F3E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9C8A5-BE74-4EC0-BAB7-FFBDA44D74EF}"/>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249623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10DC-6DDC-4F23-BF98-D6AE191F0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0C85C-298C-4690-9800-D284EE52F1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0D9444-D7BC-48CB-906C-09C199C355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55C74-A89D-46C0-9E27-C6E0C4117774}"/>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6" name="Footer Placeholder 5">
            <a:extLst>
              <a:ext uri="{FF2B5EF4-FFF2-40B4-BE49-F238E27FC236}">
                <a16:creationId xmlns:a16="http://schemas.microsoft.com/office/drawing/2014/main" id="{FEF9561E-503C-43BD-9305-59E8014C7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359F0-F26A-4E37-BB75-7F8BCCD9FA38}"/>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226302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347D-9710-44B4-B7D4-BC22AC2A6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E7030D-9223-449A-9345-ECD25B8BA4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8DED28-095E-4893-95DF-5298241403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6C5DA-B7E4-4798-9433-378AC18E1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F3EEF4-5522-4B81-A3B8-41E737326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7B1FE-F7C8-4203-B5D2-CB9FBDF3FF94}"/>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8" name="Footer Placeholder 7">
            <a:extLst>
              <a:ext uri="{FF2B5EF4-FFF2-40B4-BE49-F238E27FC236}">
                <a16:creationId xmlns:a16="http://schemas.microsoft.com/office/drawing/2014/main" id="{8B2916A3-049B-4053-815F-4CB7AA808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3B398-50D7-4EDD-8A43-FC9933700FF8}"/>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161627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1293-1AAC-44D0-A709-A0C50AB66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3969D-6DBD-42A8-9646-A032F9763D55}"/>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4" name="Footer Placeholder 3">
            <a:extLst>
              <a:ext uri="{FF2B5EF4-FFF2-40B4-BE49-F238E27FC236}">
                <a16:creationId xmlns:a16="http://schemas.microsoft.com/office/drawing/2014/main" id="{890087CA-269F-45BE-834B-48B669C8C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E8D91-F04E-4D65-B340-B3683289C527}"/>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415911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2D0B9-EF4F-469F-B65D-783CB40E645C}"/>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3" name="Footer Placeholder 2">
            <a:extLst>
              <a:ext uri="{FF2B5EF4-FFF2-40B4-BE49-F238E27FC236}">
                <a16:creationId xmlns:a16="http://schemas.microsoft.com/office/drawing/2014/main" id="{749F2DD8-5A3D-4CF3-9E82-86F2E05BD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11D7B6-E663-4E43-A0C4-84B198BEBF34}"/>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361588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CA9F-33A5-40DC-A284-F2B0C95D5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F1320-A931-4A27-BA91-B9F92E8C3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79843F-6E7A-4B7D-8145-4829683C4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6CB28-5E07-4368-BD3C-6ED846C9E16D}"/>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6" name="Footer Placeholder 5">
            <a:extLst>
              <a:ext uri="{FF2B5EF4-FFF2-40B4-BE49-F238E27FC236}">
                <a16:creationId xmlns:a16="http://schemas.microsoft.com/office/drawing/2014/main" id="{DCDFAE1A-769E-4E6A-AB44-0A9BA7B94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05019-D84E-4744-AF84-31A5847AA0E5}"/>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396739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632D-FFC1-4EF6-97D9-CEB055F74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8F856-813C-4B88-AD9D-FF40FDC04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AFF-380F-4FFB-A48A-6C4BFEAA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EFABF-9E4B-4E98-8827-FF4705B1E735}"/>
              </a:ext>
            </a:extLst>
          </p:cNvPr>
          <p:cNvSpPr>
            <a:spLocks noGrp="1"/>
          </p:cNvSpPr>
          <p:nvPr>
            <p:ph type="dt" sz="half" idx="10"/>
          </p:nvPr>
        </p:nvSpPr>
        <p:spPr/>
        <p:txBody>
          <a:bodyPr/>
          <a:lstStyle/>
          <a:p>
            <a:fld id="{CDE9B24C-9FD2-4AA4-BB0C-23E4936C860B}" type="datetimeFigureOut">
              <a:rPr lang="en-US" smtClean="0"/>
              <a:t>7/16/2021</a:t>
            </a:fld>
            <a:endParaRPr lang="en-US"/>
          </a:p>
        </p:txBody>
      </p:sp>
      <p:sp>
        <p:nvSpPr>
          <p:cNvPr id="6" name="Footer Placeholder 5">
            <a:extLst>
              <a:ext uri="{FF2B5EF4-FFF2-40B4-BE49-F238E27FC236}">
                <a16:creationId xmlns:a16="http://schemas.microsoft.com/office/drawing/2014/main" id="{71B2E93C-18BE-46EE-9C1C-AB410FC05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B4694-9E62-4095-80AA-769BA2A8AA26}"/>
              </a:ext>
            </a:extLst>
          </p:cNvPr>
          <p:cNvSpPr>
            <a:spLocks noGrp="1"/>
          </p:cNvSpPr>
          <p:nvPr>
            <p:ph type="sldNum" sz="quarter" idx="12"/>
          </p:nvPr>
        </p:nvSpPr>
        <p:spPr/>
        <p:txBody>
          <a:bodyPr/>
          <a:lstStyle/>
          <a:p>
            <a:fld id="{309473ED-23B2-4639-8F60-D2B9B3D70C23}" type="slidenum">
              <a:rPr lang="en-US" smtClean="0"/>
              <a:t>‹#›</a:t>
            </a:fld>
            <a:endParaRPr lang="en-US"/>
          </a:p>
        </p:txBody>
      </p:sp>
    </p:spTree>
    <p:extLst>
      <p:ext uri="{BB962C8B-B14F-4D97-AF65-F5344CB8AC3E}">
        <p14:creationId xmlns:p14="http://schemas.microsoft.com/office/powerpoint/2010/main" val="381333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B911F-55AE-420D-95CB-5E680672C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6C10A-2552-4436-8650-A56ACCCFE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C1192-64EF-441A-A64D-DEA977E0A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B24C-9FD2-4AA4-BB0C-23E4936C860B}" type="datetimeFigureOut">
              <a:rPr lang="en-US" smtClean="0"/>
              <a:t>7/16/2021</a:t>
            </a:fld>
            <a:endParaRPr lang="en-US"/>
          </a:p>
        </p:txBody>
      </p:sp>
      <p:sp>
        <p:nvSpPr>
          <p:cNvPr id="5" name="Footer Placeholder 4">
            <a:extLst>
              <a:ext uri="{FF2B5EF4-FFF2-40B4-BE49-F238E27FC236}">
                <a16:creationId xmlns:a16="http://schemas.microsoft.com/office/drawing/2014/main" id="{567E2E9F-01F8-4F4C-829C-4CECAB2D6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828493-D757-43D0-8833-9275943EA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473ED-23B2-4639-8F60-D2B9B3D70C23}" type="slidenum">
              <a:rPr lang="en-US" smtClean="0"/>
              <a:t>‹#›</a:t>
            </a:fld>
            <a:endParaRPr lang="en-US"/>
          </a:p>
        </p:txBody>
      </p:sp>
    </p:spTree>
    <p:extLst>
      <p:ext uri="{BB962C8B-B14F-4D97-AF65-F5344CB8AC3E}">
        <p14:creationId xmlns:p14="http://schemas.microsoft.com/office/powerpoint/2010/main" val="416914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eclinicalimaging@fredhutc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v4rUN9CHJSY"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analyzedirect.com/analyze-users-guide/" TargetMode="External"/><Relationship Id="rId5" Type="http://schemas.openxmlformats.org/officeDocument/2006/relationships/hyperlink" Target="https://www.youtube.com/user/AnalyzeDirect/playlists" TargetMode="External"/><Relationship Id="rId4" Type="http://schemas.openxmlformats.org/officeDocument/2006/relationships/hyperlink" Target="https://www.youtube.com/playlist?list=PLbpl_y6g8PSL-3O9OzvoO7AjRNLyzvLb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cid:ii_kn50uvgq1"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cid:ii_kn50uvgz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cid:ii_kn50uvh73" TargetMode="External"/><Relationship Id="rId5" Type="http://schemas.openxmlformats.org/officeDocument/2006/relationships/image" Target="../media/image7.png"/><Relationship Id="rId4" Type="http://schemas.openxmlformats.org/officeDocument/2006/relationships/image" Target="cid:ii_kn50uvhe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ii_kn50uvgc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F7CF-2723-499F-AFC1-A2A9E835E72A}"/>
              </a:ext>
            </a:extLst>
          </p:cNvPr>
          <p:cNvSpPr>
            <a:spLocks noGrp="1"/>
          </p:cNvSpPr>
          <p:nvPr>
            <p:ph type="ctrTitle"/>
          </p:nvPr>
        </p:nvSpPr>
        <p:spPr>
          <a:xfrm>
            <a:off x="1524000" y="1269847"/>
            <a:ext cx="9144000" cy="2387600"/>
          </a:xfrm>
        </p:spPr>
        <p:txBody>
          <a:bodyPr>
            <a:normAutofit/>
          </a:bodyPr>
          <a:lstStyle/>
          <a:p>
            <a:r>
              <a:rPr lang="en-US" dirty="0"/>
              <a:t>Getting started using Analyze 14</a:t>
            </a:r>
          </a:p>
        </p:txBody>
      </p:sp>
      <p:sp>
        <p:nvSpPr>
          <p:cNvPr id="3" name="Subtitle 2">
            <a:extLst>
              <a:ext uri="{FF2B5EF4-FFF2-40B4-BE49-F238E27FC236}">
                <a16:creationId xmlns:a16="http://schemas.microsoft.com/office/drawing/2014/main" id="{9BF1FE1A-8B17-4294-A56D-AD397296CE65}"/>
              </a:ext>
            </a:extLst>
          </p:cNvPr>
          <p:cNvSpPr>
            <a:spLocks noGrp="1"/>
          </p:cNvSpPr>
          <p:nvPr>
            <p:ph type="subTitle" idx="1"/>
          </p:nvPr>
        </p:nvSpPr>
        <p:spPr>
          <a:xfrm>
            <a:off x="1524000" y="4319793"/>
            <a:ext cx="9144000" cy="1655762"/>
          </a:xfrm>
        </p:spPr>
        <p:txBody>
          <a:bodyPr>
            <a:normAutofit lnSpcReduction="10000"/>
          </a:bodyPr>
          <a:lstStyle/>
          <a:p>
            <a:r>
              <a:rPr lang="en-US" dirty="0"/>
              <a:t>Guide created on behalf of Preclinical Imaging, Dept. of Comp Med, Shared Resources at Fred </a:t>
            </a:r>
            <a:r>
              <a:rPr lang="en-US"/>
              <a:t>Hutchinson Cancer </a:t>
            </a:r>
            <a:r>
              <a:rPr lang="en-US" dirty="0"/>
              <a:t>Center</a:t>
            </a:r>
          </a:p>
          <a:p>
            <a:endParaRPr lang="en-US" dirty="0"/>
          </a:p>
          <a:p>
            <a:r>
              <a:rPr lang="en-US" dirty="0"/>
              <a:t>Contact </a:t>
            </a:r>
            <a:r>
              <a:rPr lang="en-US" dirty="0">
                <a:hlinkClick r:id="rId3"/>
              </a:rPr>
              <a:t>preclinicalimaging@fredhutch.org</a:t>
            </a:r>
            <a:r>
              <a:rPr lang="en-US" dirty="0"/>
              <a:t> with any questions</a:t>
            </a:r>
          </a:p>
        </p:txBody>
      </p:sp>
    </p:spTree>
    <p:extLst>
      <p:ext uri="{BB962C8B-B14F-4D97-AF65-F5344CB8AC3E}">
        <p14:creationId xmlns:p14="http://schemas.microsoft.com/office/powerpoint/2010/main" val="33937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C3562A-10D6-4B19-AB09-98F1142FCB90}"/>
              </a:ext>
            </a:extLst>
          </p:cNvPr>
          <p:cNvSpPr txBox="1"/>
          <p:nvPr/>
        </p:nvSpPr>
        <p:spPr>
          <a:xfrm>
            <a:off x="742881" y="1611953"/>
            <a:ext cx="10887075" cy="3416320"/>
          </a:xfrm>
          <a:prstGeom prst="rect">
            <a:avLst/>
          </a:prstGeom>
          <a:noFill/>
        </p:spPr>
        <p:txBody>
          <a:bodyPr wrap="square" rtlCol="0">
            <a:spAutoFit/>
          </a:bodyPr>
          <a:lstStyle/>
          <a:p>
            <a:r>
              <a:rPr lang="en-US" u="sng"/>
              <a:t>Helpful videos from Analyze 14.0’s </a:t>
            </a:r>
            <a:r>
              <a:rPr lang="en-US" u="sng" err="1"/>
              <a:t>Youtube</a:t>
            </a:r>
            <a:r>
              <a:rPr lang="en-US" u="sng"/>
              <a:t> channel:</a:t>
            </a:r>
          </a:p>
          <a:p>
            <a:r>
              <a:rPr lang="en-US"/>
              <a:t>Analyze 14.0 Overview     - 	</a:t>
            </a:r>
            <a:r>
              <a:rPr lang="en-US">
                <a:hlinkClick r:id="rId3"/>
              </a:rPr>
              <a:t>https://youtu.be/v4rUN9CHJSY</a:t>
            </a:r>
            <a:endParaRPr lang="en-US"/>
          </a:p>
          <a:p>
            <a:r>
              <a:rPr lang="en-US"/>
              <a:t>Input/Output Playlist        -	</a:t>
            </a:r>
            <a:r>
              <a:rPr lang="en-US">
                <a:hlinkClick r:id="rId4"/>
              </a:rPr>
              <a:t>https://www.youtube.com/playlist?list=PLbpl_y6g8PSL-3O9OzvoO7AjRNLyzvLbH</a:t>
            </a:r>
            <a:endParaRPr lang="en-US"/>
          </a:p>
          <a:p>
            <a:r>
              <a:rPr lang="en-US"/>
              <a:t>Analysis methods playlists - 	</a:t>
            </a:r>
            <a:r>
              <a:rPr lang="en-US">
                <a:hlinkClick r:id="rId5"/>
              </a:rPr>
              <a:t>https://www.youtube.com/user/AnalyzeDirect/playlists</a:t>
            </a:r>
            <a:r>
              <a:rPr lang="en-US"/>
              <a:t> </a:t>
            </a:r>
          </a:p>
          <a:p>
            <a:r>
              <a:rPr lang="en-US"/>
              <a:t>	(particularly the Segment, Measure, Register, Process playlists for knowledge on working up data for your 	  own particular project)</a:t>
            </a:r>
          </a:p>
          <a:p>
            <a:endParaRPr lang="en-US" u="sng"/>
          </a:p>
          <a:p>
            <a:r>
              <a:rPr lang="en-US" u="sng"/>
              <a:t>Analyze 14 User’s </a:t>
            </a:r>
            <a:r>
              <a:rPr lang="en-US" u="sng" err="1"/>
              <a:t>User’s</a:t>
            </a:r>
            <a:r>
              <a:rPr lang="en-US" u="sng"/>
              <a:t> Guide </a:t>
            </a:r>
            <a:r>
              <a:rPr lang="en-US"/>
              <a:t>- </a:t>
            </a:r>
            <a:r>
              <a:rPr lang="en-US">
                <a:hlinkClick r:id="rId6"/>
              </a:rPr>
              <a:t>https://analyzedirect.com/analyze-users-guide/</a:t>
            </a:r>
            <a:endParaRPr lang="en-US"/>
          </a:p>
          <a:p>
            <a:endParaRPr lang="en-US"/>
          </a:p>
          <a:p>
            <a:endParaRPr lang="en-US"/>
          </a:p>
          <a:p>
            <a:r>
              <a:rPr lang="en-US" u="sng"/>
              <a:t>Lung Segmentation workflow document </a:t>
            </a:r>
            <a:r>
              <a:rPr lang="en-US"/>
              <a:t>– uploaded to your lab’s </a:t>
            </a:r>
            <a:r>
              <a:rPr lang="en-US" err="1"/>
              <a:t>microCT</a:t>
            </a:r>
            <a:r>
              <a:rPr lang="en-US"/>
              <a:t> folder (see below)</a:t>
            </a:r>
          </a:p>
          <a:p>
            <a:endParaRPr lang="en-US"/>
          </a:p>
        </p:txBody>
      </p:sp>
      <p:sp>
        <p:nvSpPr>
          <p:cNvPr id="3" name="Rectangle 2">
            <a:extLst>
              <a:ext uri="{FF2B5EF4-FFF2-40B4-BE49-F238E27FC236}">
                <a16:creationId xmlns:a16="http://schemas.microsoft.com/office/drawing/2014/main" id="{EF5272AB-7C3B-4221-A63B-E5368A81BFBD}"/>
              </a:ext>
            </a:extLst>
          </p:cNvPr>
          <p:cNvSpPr/>
          <p:nvPr/>
        </p:nvSpPr>
        <p:spPr>
          <a:xfrm>
            <a:off x="4441787" y="996434"/>
            <a:ext cx="2470228" cy="523220"/>
          </a:xfrm>
          <a:prstGeom prst="rect">
            <a:avLst/>
          </a:prstGeom>
        </p:spPr>
        <p:txBody>
          <a:bodyPr wrap="none">
            <a:spAutoFit/>
          </a:bodyPr>
          <a:lstStyle/>
          <a:p>
            <a:pPr algn="ctr"/>
            <a:r>
              <a:rPr lang="en-US" sz="2800"/>
              <a:t>More resources</a:t>
            </a:r>
          </a:p>
        </p:txBody>
      </p:sp>
      <p:grpSp>
        <p:nvGrpSpPr>
          <p:cNvPr id="10" name="Group 9">
            <a:extLst>
              <a:ext uri="{FF2B5EF4-FFF2-40B4-BE49-F238E27FC236}">
                <a16:creationId xmlns:a16="http://schemas.microsoft.com/office/drawing/2014/main" id="{4742201A-A9FE-4FBE-80BC-480C5B7C8E87}"/>
              </a:ext>
            </a:extLst>
          </p:cNvPr>
          <p:cNvGrpSpPr/>
          <p:nvPr/>
        </p:nvGrpSpPr>
        <p:grpSpPr>
          <a:xfrm>
            <a:off x="242707" y="4776265"/>
            <a:ext cx="12101692" cy="1947998"/>
            <a:chOff x="-619590" y="2882871"/>
            <a:chExt cx="12938252" cy="2103005"/>
          </a:xfrm>
        </p:grpSpPr>
        <p:grpSp>
          <p:nvGrpSpPr>
            <p:cNvPr id="8" name="Group 7">
              <a:extLst>
                <a:ext uri="{FF2B5EF4-FFF2-40B4-BE49-F238E27FC236}">
                  <a16:creationId xmlns:a16="http://schemas.microsoft.com/office/drawing/2014/main" id="{A40E291E-F8E3-4938-B303-5885DB25C7D0}"/>
                </a:ext>
              </a:extLst>
            </p:cNvPr>
            <p:cNvGrpSpPr/>
            <p:nvPr/>
          </p:nvGrpSpPr>
          <p:grpSpPr>
            <a:xfrm>
              <a:off x="-619590" y="2882871"/>
              <a:ext cx="12938252" cy="2103005"/>
              <a:chOff x="-1529997" y="1535079"/>
              <a:chExt cx="15167340" cy="2845129"/>
            </a:xfrm>
          </p:grpSpPr>
          <p:grpSp>
            <p:nvGrpSpPr>
              <p:cNvPr id="6" name="Group 5">
                <a:extLst>
                  <a:ext uri="{FF2B5EF4-FFF2-40B4-BE49-F238E27FC236}">
                    <a16:creationId xmlns:a16="http://schemas.microsoft.com/office/drawing/2014/main" id="{C54880E6-EAE1-4CE1-8F54-413565011730}"/>
                  </a:ext>
                </a:extLst>
              </p:cNvPr>
              <p:cNvGrpSpPr/>
              <p:nvPr/>
            </p:nvGrpSpPr>
            <p:grpSpPr>
              <a:xfrm>
                <a:off x="-1529997" y="1659203"/>
                <a:ext cx="15167340" cy="2721005"/>
                <a:chOff x="-1529997" y="1659203"/>
                <a:chExt cx="15167340" cy="2721005"/>
              </a:xfrm>
            </p:grpSpPr>
            <p:pic>
              <p:nvPicPr>
                <p:cNvPr id="4" name="Picture 3">
                  <a:extLst>
                    <a:ext uri="{FF2B5EF4-FFF2-40B4-BE49-F238E27FC236}">
                      <a16:creationId xmlns:a16="http://schemas.microsoft.com/office/drawing/2014/main" id="{27A19368-1932-4886-94FB-F47E2F16FF44}"/>
                    </a:ext>
                  </a:extLst>
                </p:cNvPr>
                <p:cNvPicPr>
                  <a:picLocks noChangeAspect="1"/>
                </p:cNvPicPr>
                <p:nvPr/>
              </p:nvPicPr>
              <p:blipFill rotWithShape="1">
                <a:blip r:embed="rId7"/>
                <a:srcRect r="5365" b="25352"/>
                <a:stretch/>
              </p:blipFill>
              <p:spPr>
                <a:xfrm>
                  <a:off x="-903117" y="1659203"/>
                  <a:ext cx="14540460" cy="2721005"/>
                </a:xfrm>
                <a:prstGeom prst="rect">
                  <a:avLst/>
                </a:prstGeom>
              </p:spPr>
            </p:pic>
            <p:sp>
              <p:nvSpPr>
                <p:cNvPr id="5" name="Rectangle 4">
                  <a:extLst>
                    <a:ext uri="{FF2B5EF4-FFF2-40B4-BE49-F238E27FC236}">
                      <a16:creationId xmlns:a16="http://schemas.microsoft.com/office/drawing/2014/main" id="{DC899125-840E-41F5-8DB1-40D250E8CA4C}"/>
                    </a:ext>
                  </a:extLst>
                </p:cNvPr>
                <p:cNvSpPr/>
                <p:nvPr/>
              </p:nvSpPr>
              <p:spPr>
                <a:xfrm>
                  <a:off x="-1529997" y="2147091"/>
                  <a:ext cx="3778842" cy="223311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7" name="Rectangle 6">
                <a:extLst>
                  <a:ext uri="{FF2B5EF4-FFF2-40B4-BE49-F238E27FC236}">
                    <a16:creationId xmlns:a16="http://schemas.microsoft.com/office/drawing/2014/main" id="{B32D7FAE-DB30-48AA-A2BF-5BBB5748D9E1}"/>
                  </a:ext>
                </a:extLst>
              </p:cNvPr>
              <p:cNvSpPr/>
              <p:nvPr/>
            </p:nvSpPr>
            <p:spPr>
              <a:xfrm>
                <a:off x="4464191" y="1535079"/>
                <a:ext cx="751591" cy="7702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a:solidFill>
                      <a:schemeClr val="tx1"/>
                    </a:solidFill>
                  </a:rPr>
                  <a:t>Your</a:t>
                </a:r>
              </a:p>
              <a:p>
                <a:pPr algn="ctr"/>
                <a:r>
                  <a:rPr lang="en-US" sz="1200" b="1">
                    <a:solidFill>
                      <a:schemeClr val="tx1"/>
                    </a:solidFill>
                  </a:rPr>
                  <a:t>Lab</a:t>
                </a:r>
              </a:p>
            </p:txBody>
          </p:sp>
        </p:grpSp>
        <p:sp>
          <p:nvSpPr>
            <p:cNvPr id="9" name="Rectangle 8">
              <a:extLst>
                <a:ext uri="{FF2B5EF4-FFF2-40B4-BE49-F238E27FC236}">
                  <a16:creationId xmlns:a16="http://schemas.microsoft.com/office/drawing/2014/main" id="{6CD3C82E-045B-4F9D-881C-6A510D376674}"/>
                </a:ext>
              </a:extLst>
            </p:cNvPr>
            <p:cNvSpPr/>
            <p:nvPr/>
          </p:nvSpPr>
          <p:spPr>
            <a:xfrm>
              <a:off x="2965903" y="3019264"/>
              <a:ext cx="641132" cy="2157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8233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52B5A-0D5E-4F58-AC97-2BDE822E49D8}"/>
              </a:ext>
            </a:extLst>
          </p:cNvPr>
          <p:cNvSpPr>
            <a:spLocks noGrp="1"/>
          </p:cNvSpPr>
          <p:nvPr>
            <p:ph idx="1"/>
          </p:nvPr>
        </p:nvSpPr>
        <p:spPr>
          <a:xfrm>
            <a:off x="560408" y="228318"/>
            <a:ext cx="11164746" cy="4351338"/>
          </a:xfrm>
        </p:spPr>
        <p:txBody>
          <a:bodyPr/>
          <a:lstStyle/>
          <a:p>
            <a:r>
              <a:rPr lang="en-US"/>
              <a:t>Analyze 14.0 software is located in the Arnold Library (Weintraub B1-010) on Computer #5. Log onto Computer #5 with your Hutch credentials.</a:t>
            </a:r>
          </a:p>
          <a:p>
            <a:r>
              <a:rPr lang="en-US"/>
              <a:t>First map the network drive to access your data  </a:t>
            </a:r>
          </a:p>
        </p:txBody>
      </p:sp>
      <p:pic>
        <p:nvPicPr>
          <p:cNvPr id="4" name="Picture 3">
            <a:extLst>
              <a:ext uri="{FF2B5EF4-FFF2-40B4-BE49-F238E27FC236}">
                <a16:creationId xmlns:a16="http://schemas.microsoft.com/office/drawing/2014/main" id="{F63393E8-95B7-4D79-B870-D5B8A2228A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3068" y="4095330"/>
            <a:ext cx="3489835" cy="2729426"/>
          </a:xfrm>
          <a:prstGeom prst="rect">
            <a:avLst/>
          </a:prstGeom>
          <a:noFill/>
          <a:ln>
            <a:noFill/>
          </a:ln>
        </p:spPr>
      </p:pic>
      <p:grpSp>
        <p:nvGrpSpPr>
          <p:cNvPr id="5" name="Group 4">
            <a:extLst>
              <a:ext uri="{FF2B5EF4-FFF2-40B4-BE49-F238E27FC236}">
                <a16:creationId xmlns:a16="http://schemas.microsoft.com/office/drawing/2014/main" id="{41E9FFE5-C758-43CE-B69E-3174505C53CE}"/>
              </a:ext>
            </a:extLst>
          </p:cNvPr>
          <p:cNvGrpSpPr/>
          <p:nvPr/>
        </p:nvGrpSpPr>
        <p:grpSpPr>
          <a:xfrm>
            <a:off x="278302" y="1639064"/>
            <a:ext cx="7432000" cy="725487"/>
            <a:chOff x="73058" y="359071"/>
            <a:chExt cx="7432000" cy="725487"/>
          </a:xfrm>
        </p:grpSpPr>
        <p:grpSp>
          <p:nvGrpSpPr>
            <p:cNvPr id="6" name="Group 5">
              <a:extLst>
                <a:ext uri="{FF2B5EF4-FFF2-40B4-BE49-F238E27FC236}">
                  <a16:creationId xmlns:a16="http://schemas.microsoft.com/office/drawing/2014/main" id="{4D1439E5-999B-42CB-9897-FF426129DE2C}"/>
                </a:ext>
              </a:extLst>
            </p:cNvPr>
            <p:cNvGrpSpPr/>
            <p:nvPr/>
          </p:nvGrpSpPr>
          <p:grpSpPr>
            <a:xfrm>
              <a:off x="481857" y="359071"/>
              <a:ext cx="7023201" cy="725487"/>
              <a:chOff x="576306" y="362295"/>
              <a:chExt cx="7023201" cy="725487"/>
            </a:xfrm>
          </p:grpSpPr>
          <p:pic>
            <p:nvPicPr>
              <p:cNvPr id="8" name="Picture 7">
                <a:extLst>
                  <a:ext uri="{FF2B5EF4-FFF2-40B4-BE49-F238E27FC236}">
                    <a16:creationId xmlns:a16="http://schemas.microsoft.com/office/drawing/2014/main" id="{22B0EE32-EBE3-4B6B-BBDC-B762BB4B2EAC}"/>
                  </a:ext>
                </a:extLst>
              </p:cNvPr>
              <p:cNvPicPr>
                <a:picLocks noChangeAspect="1"/>
              </p:cNvPicPr>
              <p:nvPr/>
            </p:nvPicPr>
            <p:blipFill>
              <a:blip r:embed="rId3"/>
              <a:stretch>
                <a:fillRect/>
              </a:stretch>
            </p:blipFill>
            <p:spPr>
              <a:xfrm>
                <a:off x="576306" y="362295"/>
                <a:ext cx="7023201" cy="725487"/>
              </a:xfrm>
              <a:prstGeom prst="rect">
                <a:avLst/>
              </a:prstGeom>
            </p:spPr>
          </p:pic>
          <p:sp>
            <p:nvSpPr>
              <p:cNvPr id="9" name="Rectangle 8">
                <a:extLst>
                  <a:ext uri="{FF2B5EF4-FFF2-40B4-BE49-F238E27FC236}">
                    <a16:creationId xmlns:a16="http://schemas.microsoft.com/office/drawing/2014/main" id="{D16600BF-4175-4887-9AD4-54077CC4C672}"/>
                  </a:ext>
                </a:extLst>
              </p:cNvPr>
              <p:cNvSpPr/>
              <p:nvPr/>
            </p:nvSpPr>
            <p:spPr>
              <a:xfrm>
                <a:off x="3711949" y="763932"/>
                <a:ext cx="1009650" cy="3238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Arrow Connector 9">
                <a:extLst>
                  <a:ext uri="{FF2B5EF4-FFF2-40B4-BE49-F238E27FC236}">
                    <a16:creationId xmlns:a16="http://schemas.microsoft.com/office/drawing/2014/main" id="{857E6ECE-A731-4628-BE27-E1398EF372D3}"/>
                  </a:ext>
                </a:extLst>
              </p:cNvPr>
              <p:cNvCxnSpPr>
                <a:cxnSpLocks/>
              </p:cNvCxnSpPr>
              <p:nvPr/>
            </p:nvCxnSpPr>
            <p:spPr>
              <a:xfrm flipH="1">
                <a:off x="4853499" y="419159"/>
                <a:ext cx="460067" cy="308604"/>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grpSp>
        <p:sp>
          <p:nvSpPr>
            <p:cNvPr id="7" name="TextBox 6">
              <a:extLst>
                <a:ext uri="{FF2B5EF4-FFF2-40B4-BE49-F238E27FC236}">
                  <a16:creationId xmlns:a16="http://schemas.microsoft.com/office/drawing/2014/main" id="{21F701F6-4D3D-42B2-8466-B335B7683B6E}"/>
                </a:ext>
              </a:extLst>
            </p:cNvPr>
            <p:cNvSpPr txBox="1"/>
            <p:nvPr/>
          </p:nvSpPr>
          <p:spPr>
            <a:xfrm>
              <a:off x="73058" y="639858"/>
              <a:ext cx="359394" cy="369332"/>
            </a:xfrm>
            <a:prstGeom prst="rect">
              <a:avLst/>
            </a:prstGeom>
            <a:noFill/>
          </p:spPr>
          <p:txBody>
            <a:bodyPr wrap="none" rtlCol="0">
              <a:spAutoFit/>
            </a:bodyPr>
            <a:lstStyle/>
            <a:p>
              <a:r>
                <a:rPr lang="en-US"/>
                <a:t>1.</a:t>
              </a:r>
            </a:p>
          </p:txBody>
        </p:sp>
      </p:grpSp>
      <p:grpSp>
        <p:nvGrpSpPr>
          <p:cNvPr id="11" name="Group 10">
            <a:extLst>
              <a:ext uri="{FF2B5EF4-FFF2-40B4-BE49-F238E27FC236}">
                <a16:creationId xmlns:a16="http://schemas.microsoft.com/office/drawing/2014/main" id="{6946F4A6-B2D9-40E5-9131-1241670650BE}"/>
              </a:ext>
            </a:extLst>
          </p:cNvPr>
          <p:cNvGrpSpPr/>
          <p:nvPr/>
        </p:nvGrpSpPr>
        <p:grpSpPr>
          <a:xfrm>
            <a:off x="3083861" y="2583214"/>
            <a:ext cx="4988760" cy="3460049"/>
            <a:chOff x="3078409" y="1327651"/>
            <a:chExt cx="4988760" cy="3460049"/>
          </a:xfrm>
        </p:grpSpPr>
        <p:grpSp>
          <p:nvGrpSpPr>
            <p:cNvPr id="12" name="Group 11">
              <a:extLst>
                <a:ext uri="{FF2B5EF4-FFF2-40B4-BE49-F238E27FC236}">
                  <a16:creationId xmlns:a16="http://schemas.microsoft.com/office/drawing/2014/main" id="{250CA68D-0593-494D-BD1C-ACAD4AC6573A}"/>
                </a:ext>
              </a:extLst>
            </p:cNvPr>
            <p:cNvGrpSpPr/>
            <p:nvPr/>
          </p:nvGrpSpPr>
          <p:grpSpPr>
            <a:xfrm>
              <a:off x="3617500" y="1327651"/>
              <a:ext cx="4449669" cy="3460049"/>
              <a:chOff x="692847" y="1716480"/>
              <a:chExt cx="4449669" cy="3460049"/>
            </a:xfrm>
          </p:grpSpPr>
          <p:pic>
            <p:nvPicPr>
              <p:cNvPr id="14" name="Picture 13" descr="Graphical user interface, text, application&#10;&#10;Description automatically generated">
                <a:extLst>
                  <a:ext uri="{FF2B5EF4-FFF2-40B4-BE49-F238E27FC236}">
                    <a16:creationId xmlns:a16="http://schemas.microsoft.com/office/drawing/2014/main" id="{44F0CD1C-007D-48AF-98A5-ED0EC01EB0DE}"/>
                  </a:ext>
                </a:extLst>
              </p:cNvPr>
              <p:cNvPicPr/>
              <p:nvPr/>
            </p:nvPicPr>
            <p:blipFill>
              <a:blip r:embed="rId4">
                <a:extLst>
                  <a:ext uri="{28A0092B-C50C-407E-A947-70E740481C1C}">
                    <a14:useLocalDpi xmlns:a14="http://schemas.microsoft.com/office/drawing/2010/main" val="0"/>
                  </a:ext>
                </a:extLst>
              </a:blip>
              <a:stretch>
                <a:fillRect/>
              </a:stretch>
            </p:blipFill>
            <p:spPr>
              <a:xfrm>
                <a:off x="692847" y="1716480"/>
                <a:ext cx="4449669" cy="3460049"/>
              </a:xfrm>
              <a:prstGeom prst="rect">
                <a:avLst/>
              </a:prstGeom>
            </p:spPr>
          </p:pic>
          <p:sp>
            <p:nvSpPr>
              <p:cNvPr id="15" name="Rectangle 14">
                <a:extLst>
                  <a:ext uri="{FF2B5EF4-FFF2-40B4-BE49-F238E27FC236}">
                    <a16:creationId xmlns:a16="http://schemas.microsoft.com/office/drawing/2014/main" id="{EE67D213-F5B4-4F31-8B18-37A21731168A}"/>
                  </a:ext>
                </a:extLst>
              </p:cNvPr>
              <p:cNvSpPr/>
              <p:nvPr/>
            </p:nvSpPr>
            <p:spPr>
              <a:xfrm>
                <a:off x="1525258" y="2909774"/>
                <a:ext cx="1501588" cy="185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75644400-2353-410C-8F54-FDFA7415629D}"/>
                  </a:ext>
                </a:extLst>
              </p:cNvPr>
              <p:cNvSpPr/>
              <p:nvPr/>
            </p:nvSpPr>
            <p:spPr>
              <a:xfrm>
                <a:off x="1525258" y="3135769"/>
                <a:ext cx="1672227" cy="185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7" name="Straight Arrow Connector 16">
                <a:extLst>
                  <a:ext uri="{FF2B5EF4-FFF2-40B4-BE49-F238E27FC236}">
                    <a16:creationId xmlns:a16="http://schemas.microsoft.com/office/drawing/2014/main" id="{3971FD7D-48F9-4833-9CAC-C8BD0FD8256D}"/>
                  </a:ext>
                </a:extLst>
              </p:cNvPr>
              <p:cNvCxnSpPr>
                <a:cxnSpLocks/>
              </p:cNvCxnSpPr>
              <p:nvPr/>
            </p:nvCxnSpPr>
            <p:spPr>
              <a:xfrm flipH="1">
                <a:off x="3206543" y="2948887"/>
                <a:ext cx="829516" cy="41058"/>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8D1C3DB4-4780-4682-A62D-1C5BC752DFD8}"/>
                  </a:ext>
                </a:extLst>
              </p:cNvPr>
              <p:cNvCxnSpPr>
                <a:cxnSpLocks/>
              </p:cNvCxnSpPr>
              <p:nvPr/>
            </p:nvCxnSpPr>
            <p:spPr>
              <a:xfrm>
                <a:off x="692847" y="3833263"/>
                <a:ext cx="832411" cy="0"/>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51C56E20-7C22-4975-BEB6-016BA50E4D0A}"/>
                </a:ext>
              </a:extLst>
            </p:cNvPr>
            <p:cNvSpPr txBox="1"/>
            <p:nvPr/>
          </p:nvSpPr>
          <p:spPr>
            <a:xfrm>
              <a:off x="3078409" y="1446318"/>
              <a:ext cx="359394" cy="369332"/>
            </a:xfrm>
            <a:prstGeom prst="rect">
              <a:avLst/>
            </a:prstGeom>
            <a:noFill/>
          </p:spPr>
          <p:txBody>
            <a:bodyPr wrap="none" rtlCol="0">
              <a:spAutoFit/>
            </a:bodyPr>
            <a:lstStyle/>
            <a:p>
              <a:r>
                <a:rPr lang="en-US"/>
                <a:t>2.</a:t>
              </a:r>
            </a:p>
          </p:txBody>
        </p:sp>
      </p:grpSp>
      <p:sp>
        <p:nvSpPr>
          <p:cNvPr id="19" name="TextBox 18">
            <a:extLst>
              <a:ext uri="{FF2B5EF4-FFF2-40B4-BE49-F238E27FC236}">
                <a16:creationId xmlns:a16="http://schemas.microsoft.com/office/drawing/2014/main" id="{19C10D4F-27F0-4E59-94E7-928DF5F6E336}"/>
              </a:ext>
            </a:extLst>
          </p:cNvPr>
          <p:cNvSpPr txBox="1"/>
          <p:nvPr/>
        </p:nvSpPr>
        <p:spPr>
          <a:xfrm>
            <a:off x="8213674" y="4128573"/>
            <a:ext cx="359394" cy="369332"/>
          </a:xfrm>
          <a:prstGeom prst="rect">
            <a:avLst/>
          </a:prstGeom>
          <a:noFill/>
        </p:spPr>
        <p:txBody>
          <a:bodyPr wrap="none" rtlCol="0">
            <a:spAutoFit/>
          </a:bodyPr>
          <a:lstStyle/>
          <a:p>
            <a:r>
              <a:rPr lang="en-US"/>
              <a:t>3.</a:t>
            </a:r>
          </a:p>
        </p:txBody>
      </p:sp>
      <p:sp>
        <p:nvSpPr>
          <p:cNvPr id="21" name="TextBox 20">
            <a:extLst>
              <a:ext uri="{FF2B5EF4-FFF2-40B4-BE49-F238E27FC236}">
                <a16:creationId xmlns:a16="http://schemas.microsoft.com/office/drawing/2014/main" id="{74712302-9A14-4A74-A21A-AF21B6357605}"/>
              </a:ext>
            </a:extLst>
          </p:cNvPr>
          <p:cNvSpPr txBox="1"/>
          <p:nvPr/>
        </p:nvSpPr>
        <p:spPr>
          <a:xfrm>
            <a:off x="9133119" y="2162505"/>
            <a:ext cx="2201272" cy="1200329"/>
          </a:xfrm>
          <a:prstGeom prst="rect">
            <a:avLst/>
          </a:prstGeom>
          <a:noFill/>
        </p:spPr>
        <p:txBody>
          <a:bodyPr wrap="square" rtlCol="0">
            <a:spAutoFit/>
          </a:bodyPr>
          <a:lstStyle/>
          <a:p>
            <a:r>
              <a:rPr lang="en-US"/>
              <a:t>More detailed instructions on how to do this are on display in the library</a:t>
            </a:r>
          </a:p>
        </p:txBody>
      </p:sp>
    </p:spTree>
    <p:extLst>
      <p:ext uri="{BB962C8B-B14F-4D97-AF65-F5344CB8AC3E}">
        <p14:creationId xmlns:p14="http://schemas.microsoft.com/office/powerpoint/2010/main" val="87023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2DC0F-BE3E-439A-BBFF-45F2DC049930}"/>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303812" y="866898"/>
            <a:ext cx="8807883" cy="5805359"/>
          </a:xfrm>
          <a:prstGeom prst="rect">
            <a:avLst/>
          </a:prstGeom>
          <a:noFill/>
          <a:ln>
            <a:noFill/>
          </a:ln>
        </p:spPr>
      </p:pic>
      <p:sp>
        <p:nvSpPr>
          <p:cNvPr id="2" name="Text Box 217">
            <a:extLst>
              <a:ext uri="{FF2B5EF4-FFF2-40B4-BE49-F238E27FC236}">
                <a16:creationId xmlns:a16="http://schemas.microsoft.com/office/drawing/2014/main" id="{5F60AC1E-67CA-4CF8-B4C4-FD687ACE2712}"/>
              </a:ext>
            </a:extLst>
          </p:cNvPr>
          <p:cNvSpPr txBox="1">
            <a:spLocks noChangeArrowheads="1"/>
          </p:cNvSpPr>
          <p:nvPr/>
        </p:nvSpPr>
        <p:spPr bwMode="auto">
          <a:xfrm>
            <a:off x="5116505" y="2612036"/>
            <a:ext cx="5995190" cy="1985519"/>
          </a:xfrm>
          <a:prstGeom prst="rect">
            <a:avLst/>
          </a:prstGeom>
          <a:solidFill>
            <a:schemeClr val="accent5">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a:effectLst/>
                <a:latin typeface="Calibri" panose="020F0502020204030204" pitchFamily="34" charset="0"/>
                <a:ea typeface="Calibri" panose="020F0502020204030204" pitchFamily="34" charset="0"/>
              </a:rPr>
              <a:t>You will see “Analyze 14.0” icon on the desktop, or you can search for it in the Windows search bar. </a:t>
            </a:r>
          </a:p>
          <a:p>
            <a:pPr marL="0" marR="0">
              <a:spcBef>
                <a:spcPts val="0"/>
              </a:spcBef>
              <a:spcAft>
                <a:spcPts val="0"/>
              </a:spcAft>
            </a:pPr>
            <a:endParaRPr lang="en-US">
              <a:effectLst/>
              <a:latin typeface="Calibri" panose="020F0502020204030204" pitchFamily="34" charset="0"/>
              <a:ea typeface="Calibri" panose="020F0502020204030204" pitchFamily="34" charset="0"/>
            </a:endParaRPr>
          </a:p>
          <a:p>
            <a:pPr marL="0" marR="0">
              <a:spcBef>
                <a:spcPts val="0"/>
              </a:spcBef>
              <a:spcAft>
                <a:spcPts val="0"/>
              </a:spcAft>
            </a:pPr>
            <a:r>
              <a:rPr lang="en-US">
                <a:effectLst/>
                <a:latin typeface="Calibri" panose="020F0502020204030204" pitchFamily="34" charset="0"/>
                <a:ea typeface="Calibri" panose="020F0502020204030204" pitchFamily="34" charset="0"/>
              </a:rPr>
              <a:t>Upon opening Analyze, you should see this screen. </a:t>
            </a:r>
          </a:p>
          <a:p>
            <a:pPr marL="0" marR="0">
              <a:spcBef>
                <a:spcPts val="0"/>
              </a:spcBef>
              <a:spcAft>
                <a:spcPts val="0"/>
              </a:spcAft>
            </a:pPr>
            <a:endParaRPr lang="en-US">
              <a:latin typeface="Calibri" panose="020F0502020204030204" pitchFamily="34" charset="0"/>
              <a:ea typeface="Calibri" panose="020F0502020204030204" pitchFamily="34" charset="0"/>
            </a:endParaRPr>
          </a:p>
          <a:p>
            <a:pPr marL="0" marR="0">
              <a:spcBef>
                <a:spcPts val="0"/>
              </a:spcBef>
              <a:spcAft>
                <a:spcPts val="0"/>
              </a:spcAft>
            </a:pPr>
            <a:r>
              <a:rPr lang="en-US">
                <a:effectLst/>
                <a:latin typeface="Calibri" panose="020F0502020204030204" pitchFamily="34" charset="0"/>
                <a:ea typeface="Calibri" panose="020F0502020204030204" pitchFamily="34" charset="0"/>
              </a:rPr>
              <a:t>Click on the Input/Output box (circled in red)</a:t>
            </a:r>
          </a:p>
        </p:txBody>
      </p:sp>
      <p:sp>
        <p:nvSpPr>
          <p:cNvPr id="4" name="TextBox 3">
            <a:extLst>
              <a:ext uri="{FF2B5EF4-FFF2-40B4-BE49-F238E27FC236}">
                <a16:creationId xmlns:a16="http://schemas.microsoft.com/office/drawing/2014/main" id="{74C71E2A-CF06-4055-B70D-183300492EA8}"/>
              </a:ext>
            </a:extLst>
          </p:cNvPr>
          <p:cNvSpPr txBox="1"/>
          <p:nvPr/>
        </p:nvSpPr>
        <p:spPr>
          <a:xfrm>
            <a:off x="431470" y="185743"/>
            <a:ext cx="9999024" cy="523220"/>
          </a:xfrm>
          <a:prstGeom prst="rect">
            <a:avLst/>
          </a:prstGeom>
          <a:noFill/>
        </p:spPr>
        <p:txBody>
          <a:bodyPr wrap="square" rtlCol="0">
            <a:spAutoFit/>
          </a:bodyPr>
          <a:lstStyle/>
          <a:p>
            <a:r>
              <a:rPr lang="en-US" sz="2800" b="1"/>
              <a:t>Part 1: Loading in your data</a:t>
            </a:r>
          </a:p>
        </p:txBody>
      </p:sp>
    </p:spTree>
    <p:extLst>
      <p:ext uri="{BB962C8B-B14F-4D97-AF65-F5344CB8AC3E}">
        <p14:creationId xmlns:p14="http://schemas.microsoft.com/office/powerpoint/2010/main" val="201831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07275CF-725E-4F6E-B8E2-DAEB0B28003B}"/>
              </a:ext>
            </a:extLst>
          </p:cNvPr>
          <p:cNvPicPr/>
          <p:nvPr/>
        </p:nvPicPr>
        <p:blipFill>
          <a:blip r:embed="rId2" r:link="rId3" cstate="print">
            <a:extLst>
              <a:ext uri="{28A0092B-C50C-407E-A947-70E740481C1C}">
                <a14:useLocalDpi xmlns:a14="http://schemas.microsoft.com/office/drawing/2010/main" val="0"/>
              </a:ext>
            </a:extLst>
          </a:blip>
          <a:stretch>
            <a:fillRect/>
          </a:stretch>
        </p:blipFill>
        <p:spPr bwMode="auto">
          <a:xfrm>
            <a:off x="180559" y="240195"/>
            <a:ext cx="11830882" cy="6377610"/>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BB0A07-B47E-4F78-8EAD-F7A7833E446B}"/>
              </a:ext>
            </a:extLst>
          </p:cNvPr>
          <p:cNvSpPr txBox="1"/>
          <p:nvPr/>
        </p:nvSpPr>
        <p:spPr>
          <a:xfrm>
            <a:off x="5515482" y="718847"/>
            <a:ext cx="3438018" cy="1200329"/>
          </a:xfrm>
          <a:prstGeom prst="rect">
            <a:avLst/>
          </a:prstGeom>
          <a:solidFill>
            <a:schemeClr val="accent2"/>
          </a:solidFill>
        </p:spPr>
        <p:txBody>
          <a:bodyPr wrap="square" rtlCol="0">
            <a:spAutoFit/>
          </a:bodyPr>
          <a:lstStyle/>
          <a:p>
            <a:pPr marL="342900" indent="-342900">
              <a:buAutoNum type="arabicPeriod"/>
            </a:pPr>
            <a:r>
              <a:rPr lang="en-US"/>
              <a:t>Set path to folder containing data you want to look at</a:t>
            </a:r>
          </a:p>
          <a:p>
            <a:pPr marL="342900" indent="-342900">
              <a:buAutoNum type="arabicPeriod"/>
            </a:pPr>
            <a:r>
              <a:rPr lang="en-US"/>
              <a:t>You will need to manually type in Z:\ to the address bar</a:t>
            </a:r>
          </a:p>
        </p:txBody>
      </p:sp>
      <p:sp>
        <p:nvSpPr>
          <p:cNvPr id="18" name="Rectangle 17">
            <a:extLst>
              <a:ext uri="{FF2B5EF4-FFF2-40B4-BE49-F238E27FC236}">
                <a16:creationId xmlns:a16="http://schemas.microsoft.com/office/drawing/2014/main" id="{A4AC88B7-1AC8-4CF1-BB22-AC58EF40F120}"/>
              </a:ext>
            </a:extLst>
          </p:cNvPr>
          <p:cNvSpPr/>
          <p:nvPr/>
        </p:nvSpPr>
        <p:spPr>
          <a:xfrm>
            <a:off x="544011" y="2266015"/>
            <a:ext cx="5020592" cy="3266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 Click on the file you wish to open. This will likely be a .VOX file.</a:t>
            </a:r>
          </a:p>
          <a:p>
            <a:endParaRPr lang="en-US"/>
          </a:p>
          <a:p>
            <a:r>
              <a:rPr lang="en-US"/>
              <a:t>The acquisition software for the </a:t>
            </a:r>
            <a:r>
              <a:rPr lang="en-US" err="1"/>
              <a:t>microCT</a:t>
            </a:r>
            <a:r>
              <a:rPr lang="en-US"/>
              <a:t> always yields .VOX files. If you request it, you may also have exported other file formats (like .TIFF or DICOM). Analyze can work with these file formats, but there is no real need to do this (and doing so takes up a lot more space on the hard drive). </a:t>
            </a:r>
          </a:p>
          <a:p>
            <a:endParaRPr lang="en-US"/>
          </a:p>
          <a:p>
            <a:r>
              <a:rPr lang="en-US"/>
              <a:t>For info on loading other data file types, see the last slide for further resources.</a:t>
            </a:r>
          </a:p>
        </p:txBody>
      </p:sp>
      <p:cxnSp>
        <p:nvCxnSpPr>
          <p:cNvPr id="21" name="Straight Arrow Connector 20">
            <a:extLst>
              <a:ext uri="{FF2B5EF4-FFF2-40B4-BE49-F238E27FC236}">
                <a16:creationId xmlns:a16="http://schemas.microsoft.com/office/drawing/2014/main" id="{17F40FB5-B514-4E4C-BC9C-100EECF61BAF}"/>
              </a:ext>
            </a:extLst>
          </p:cNvPr>
          <p:cNvCxnSpPr>
            <a:cxnSpLocks/>
            <a:stCxn id="18" idx="0"/>
          </p:cNvCxnSpPr>
          <p:nvPr/>
        </p:nvCxnSpPr>
        <p:spPr>
          <a:xfrm flipH="1" flipV="1">
            <a:off x="1481561" y="1180513"/>
            <a:ext cx="1572746" cy="1085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219F6AE-6273-4F99-9A97-5F810CCCA554}"/>
              </a:ext>
            </a:extLst>
          </p:cNvPr>
          <p:cNvCxnSpPr>
            <a:cxnSpLocks/>
          </p:cNvCxnSpPr>
          <p:nvPr/>
        </p:nvCxnSpPr>
        <p:spPr>
          <a:xfrm flipH="1" flipV="1">
            <a:off x="3865944" y="810228"/>
            <a:ext cx="1728830" cy="3909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0452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B3AE65-6E6E-4AC9-9426-B4E2FA5FDDA2}"/>
              </a:ext>
            </a:extLst>
          </p:cNvPr>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236848" y="140909"/>
            <a:ext cx="11718304" cy="6514662"/>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53C506-C35C-4FDA-A5A5-6EB17B6B86D0}"/>
              </a:ext>
            </a:extLst>
          </p:cNvPr>
          <p:cNvPicPr/>
          <p:nvPr/>
        </p:nvPicPr>
        <p:blipFill rotWithShape="1">
          <a:blip r:embed="rId5" r:link="rId6">
            <a:extLst>
              <a:ext uri="{28A0092B-C50C-407E-A947-70E740481C1C}">
                <a14:useLocalDpi xmlns:a14="http://schemas.microsoft.com/office/drawing/2010/main" val="0"/>
              </a:ext>
            </a:extLst>
          </a:blip>
          <a:srcRect t="6084"/>
          <a:stretch>
            <a:fillRect/>
          </a:stretch>
        </p:blipFill>
        <p:spPr bwMode="auto">
          <a:xfrm>
            <a:off x="4349014" y="1496135"/>
            <a:ext cx="4500275" cy="1988067"/>
          </a:xfrm>
          <a:prstGeom prst="rect">
            <a:avLst/>
          </a:prstGeom>
          <a:noFill/>
          <a:ln>
            <a:noFill/>
          </a:ln>
        </p:spPr>
      </p:pic>
      <p:sp>
        <p:nvSpPr>
          <p:cNvPr id="3" name="Oval 2">
            <a:extLst>
              <a:ext uri="{FF2B5EF4-FFF2-40B4-BE49-F238E27FC236}">
                <a16:creationId xmlns:a16="http://schemas.microsoft.com/office/drawing/2014/main" id="{87ECAC52-1348-4D3E-AFB3-B85166805167}"/>
              </a:ext>
            </a:extLst>
          </p:cNvPr>
          <p:cNvSpPr/>
          <p:nvPr/>
        </p:nvSpPr>
        <p:spPr>
          <a:xfrm>
            <a:off x="82047" y="6225913"/>
            <a:ext cx="911232" cy="521673"/>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2F45DCC0-E56C-4FA5-BE63-0125FD45BB22}"/>
              </a:ext>
            </a:extLst>
          </p:cNvPr>
          <p:cNvSpPr txBox="1"/>
          <p:nvPr/>
        </p:nvSpPr>
        <p:spPr>
          <a:xfrm>
            <a:off x="978312" y="2720424"/>
            <a:ext cx="1494513" cy="646331"/>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1. Click ‘Load Volume’. </a:t>
            </a:r>
          </a:p>
        </p:txBody>
      </p:sp>
      <p:sp>
        <p:nvSpPr>
          <p:cNvPr id="14" name="TextBox 13">
            <a:extLst>
              <a:ext uri="{FF2B5EF4-FFF2-40B4-BE49-F238E27FC236}">
                <a16:creationId xmlns:a16="http://schemas.microsoft.com/office/drawing/2014/main" id="{8466ACB6-0481-42FC-B9F2-B32A4C520E66}"/>
              </a:ext>
            </a:extLst>
          </p:cNvPr>
          <p:cNvSpPr txBox="1"/>
          <p:nvPr/>
        </p:nvSpPr>
        <p:spPr>
          <a:xfrm>
            <a:off x="5071974" y="3497834"/>
            <a:ext cx="3481874" cy="120032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2. You may receive this message. Select ‘Calculate It’. If you want to know why we should choose this, see the notes section of this slide</a:t>
            </a:r>
          </a:p>
        </p:txBody>
      </p:sp>
      <p:cxnSp>
        <p:nvCxnSpPr>
          <p:cNvPr id="6" name="Straight Arrow Connector 5">
            <a:extLst>
              <a:ext uri="{FF2B5EF4-FFF2-40B4-BE49-F238E27FC236}">
                <a16:creationId xmlns:a16="http://schemas.microsoft.com/office/drawing/2014/main" id="{15CBD384-685C-4990-BEAD-BF0F77FC5D3C}"/>
              </a:ext>
            </a:extLst>
          </p:cNvPr>
          <p:cNvCxnSpPr>
            <a:cxnSpLocks/>
          </p:cNvCxnSpPr>
          <p:nvPr/>
        </p:nvCxnSpPr>
        <p:spPr>
          <a:xfrm flipH="1">
            <a:off x="757981" y="3406122"/>
            <a:ext cx="912689" cy="2709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47817A-ECE7-4F6A-A875-C773869BFF68}"/>
              </a:ext>
            </a:extLst>
          </p:cNvPr>
          <p:cNvSpPr txBox="1"/>
          <p:nvPr/>
        </p:nvSpPr>
        <p:spPr>
          <a:xfrm>
            <a:off x="8418983" y="4944340"/>
            <a:ext cx="3654593" cy="1815882"/>
          </a:xfrm>
          <a:prstGeom prst="rect">
            <a:avLst/>
          </a:prstGeom>
          <a:solidFill>
            <a:schemeClr val="accent4">
              <a:lumMod val="40000"/>
              <a:lumOff val="60000"/>
            </a:schemeClr>
          </a:solidFill>
          <a:ln w="38100">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US" sz="1600"/>
              <a:t> More complex &amp; specialized transformations can be performed while loading the data in by selecting the “Process” tab. More details can be found on these import options elsewhere (see</a:t>
            </a:r>
          </a:p>
          <a:p>
            <a:r>
              <a:rPr lang="en-US" sz="1600"/>
              <a:t>The last slide). For the basic data import of .VOX files this should be avoided. </a:t>
            </a:r>
          </a:p>
        </p:txBody>
      </p:sp>
      <p:sp>
        <p:nvSpPr>
          <p:cNvPr id="8" name="Oval 7">
            <a:extLst>
              <a:ext uri="{FF2B5EF4-FFF2-40B4-BE49-F238E27FC236}">
                <a16:creationId xmlns:a16="http://schemas.microsoft.com/office/drawing/2014/main" id="{524C111F-6551-46D8-B87F-20FE2157466A}"/>
              </a:ext>
            </a:extLst>
          </p:cNvPr>
          <p:cNvSpPr/>
          <p:nvPr/>
        </p:nvSpPr>
        <p:spPr>
          <a:xfrm>
            <a:off x="7109916" y="2835392"/>
            <a:ext cx="1249557" cy="609771"/>
          </a:xfrm>
          <a:prstGeom prst="ellipse">
            <a:avLst/>
          </a:prstGeom>
          <a:noFill/>
          <a:ln w="57150">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Arrow: Left 15">
            <a:extLst>
              <a:ext uri="{FF2B5EF4-FFF2-40B4-BE49-F238E27FC236}">
                <a16:creationId xmlns:a16="http://schemas.microsoft.com/office/drawing/2014/main" id="{E7A18E8F-64BB-41EA-B2A6-500C9C173A80}"/>
              </a:ext>
            </a:extLst>
          </p:cNvPr>
          <p:cNvSpPr/>
          <p:nvPr/>
        </p:nvSpPr>
        <p:spPr>
          <a:xfrm rot="20232604">
            <a:off x="8381999" y="2544855"/>
            <a:ext cx="1182576" cy="6579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97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F5FC146-1435-44AE-8DAE-F620C364AB9A}"/>
              </a:ext>
            </a:extLst>
          </p:cNvPr>
          <p:cNvPicPr/>
          <p:nvPr/>
        </p:nvPicPr>
        <p:blipFill>
          <a:blip r:embed="rId2" r:link="rId3" cstate="print">
            <a:extLst>
              <a:ext uri="{28A0092B-C50C-407E-A947-70E740481C1C}">
                <a14:useLocalDpi xmlns:a14="http://schemas.microsoft.com/office/drawing/2010/main" val="0"/>
              </a:ext>
            </a:extLst>
          </a:blip>
          <a:stretch>
            <a:fillRect/>
          </a:stretch>
        </p:blipFill>
        <p:spPr bwMode="auto">
          <a:xfrm>
            <a:off x="137641" y="356128"/>
            <a:ext cx="11916717" cy="6349746"/>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0F3477-FDE5-4C61-85A4-6C1F13334C20}"/>
              </a:ext>
            </a:extLst>
          </p:cNvPr>
          <p:cNvSpPr txBox="1"/>
          <p:nvPr/>
        </p:nvSpPr>
        <p:spPr>
          <a:xfrm rot="10800000" flipV="1">
            <a:off x="4309515" y="2112347"/>
            <a:ext cx="7064767" cy="2308324"/>
          </a:xfrm>
          <a:prstGeom prst="rect">
            <a:avLst/>
          </a:prstGeom>
          <a:solidFill>
            <a:schemeClr val="bg1"/>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The dataset should now be loaded in the Analyze workspace. </a:t>
            </a:r>
          </a:p>
          <a:p>
            <a:endParaRPr lang="en-US"/>
          </a:p>
          <a:p>
            <a:r>
              <a:rPr lang="en-US"/>
              <a:t>Click on the dataset then you can click another analysis method to open in a new window (i.e. ‘Segment’, Measure, </a:t>
            </a:r>
            <a:r>
              <a:rPr lang="en-US" err="1"/>
              <a:t>etc</a:t>
            </a:r>
            <a:r>
              <a:rPr lang="en-US"/>
              <a:t>). </a:t>
            </a:r>
          </a:p>
          <a:p>
            <a:endParaRPr lang="en-US"/>
          </a:p>
          <a:p>
            <a:r>
              <a:rPr lang="en-US"/>
              <a:t>See the last slide for resources on how to use these processes. We will not go into those details here as what you will need for your study’s analysis will be highly variable depending on your study design. </a:t>
            </a:r>
          </a:p>
        </p:txBody>
      </p:sp>
      <p:cxnSp>
        <p:nvCxnSpPr>
          <p:cNvPr id="5" name="Straight Arrow Connector 4">
            <a:extLst>
              <a:ext uri="{FF2B5EF4-FFF2-40B4-BE49-F238E27FC236}">
                <a16:creationId xmlns:a16="http://schemas.microsoft.com/office/drawing/2014/main" id="{4E3E0291-3156-47F2-966D-A3127307FE6C}"/>
              </a:ext>
            </a:extLst>
          </p:cNvPr>
          <p:cNvCxnSpPr>
            <a:cxnSpLocks/>
          </p:cNvCxnSpPr>
          <p:nvPr/>
        </p:nvCxnSpPr>
        <p:spPr>
          <a:xfrm flipH="1" flipV="1">
            <a:off x="1030147" y="1480837"/>
            <a:ext cx="3183039" cy="810951"/>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031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313D54-A618-414C-896A-3507827617DB}"/>
              </a:ext>
            </a:extLst>
          </p:cNvPr>
          <p:cNvSpPr txBox="1"/>
          <p:nvPr/>
        </p:nvSpPr>
        <p:spPr>
          <a:xfrm>
            <a:off x="431470" y="185743"/>
            <a:ext cx="9999024" cy="523220"/>
          </a:xfrm>
          <a:prstGeom prst="rect">
            <a:avLst/>
          </a:prstGeom>
          <a:noFill/>
        </p:spPr>
        <p:txBody>
          <a:bodyPr wrap="square" rtlCol="0">
            <a:spAutoFit/>
          </a:bodyPr>
          <a:lstStyle/>
          <a:p>
            <a:r>
              <a:rPr lang="en-US" sz="2800" b="1"/>
              <a:t>Part 2: Saving your work &amp; saving files in Analyze</a:t>
            </a:r>
          </a:p>
        </p:txBody>
      </p:sp>
      <p:pic>
        <p:nvPicPr>
          <p:cNvPr id="4" name="Picture 3" descr="Graphical user interface, application, Word&#10;&#10;Description automatically generated">
            <a:extLst>
              <a:ext uri="{FF2B5EF4-FFF2-40B4-BE49-F238E27FC236}">
                <a16:creationId xmlns:a16="http://schemas.microsoft.com/office/drawing/2014/main" id="{4AA179C9-3CA4-4286-8DDF-630464C2978D}"/>
              </a:ext>
            </a:extLst>
          </p:cNvPr>
          <p:cNvPicPr>
            <a:picLocks noChangeAspect="1"/>
          </p:cNvPicPr>
          <p:nvPr/>
        </p:nvPicPr>
        <p:blipFill rotWithShape="1">
          <a:blip r:embed="rId2">
            <a:extLst>
              <a:ext uri="{28A0092B-C50C-407E-A947-70E740481C1C}">
                <a14:useLocalDpi xmlns:a14="http://schemas.microsoft.com/office/drawing/2010/main" val="0"/>
              </a:ext>
            </a:extLst>
          </a:blip>
          <a:srcRect b="30629"/>
          <a:stretch/>
        </p:blipFill>
        <p:spPr>
          <a:xfrm>
            <a:off x="32594" y="1129346"/>
            <a:ext cx="12167883" cy="4599307"/>
          </a:xfrm>
          <a:prstGeom prst="rect">
            <a:avLst/>
          </a:prstGeom>
        </p:spPr>
      </p:pic>
      <p:sp>
        <p:nvSpPr>
          <p:cNvPr id="5" name="TextBox 4">
            <a:extLst>
              <a:ext uri="{FF2B5EF4-FFF2-40B4-BE49-F238E27FC236}">
                <a16:creationId xmlns:a16="http://schemas.microsoft.com/office/drawing/2014/main" id="{255EB47C-4E59-4DCF-9B7D-186340E48992}"/>
              </a:ext>
            </a:extLst>
          </p:cNvPr>
          <p:cNvSpPr txBox="1"/>
          <p:nvPr/>
        </p:nvSpPr>
        <p:spPr>
          <a:xfrm>
            <a:off x="800562" y="2921330"/>
            <a:ext cx="3135452" cy="156966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a:t>1. After working up data and performing analysis, click on the file you would like to save. (for instance, here I want to save this sequence of images to be exported as a video)</a:t>
            </a:r>
          </a:p>
        </p:txBody>
      </p:sp>
      <p:sp>
        <p:nvSpPr>
          <p:cNvPr id="6" name="Arrow: Right 5">
            <a:extLst>
              <a:ext uri="{FF2B5EF4-FFF2-40B4-BE49-F238E27FC236}">
                <a16:creationId xmlns:a16="http://schemas.microsoft.com/office/drawing/2014/main" id="{182DD307-3CAE-40F8-B2EB-E3B64D722BB5}"/>
              </a:ext>
            </a:extLst>
          </p:cNvPr>
          <p:cNvSpPr/>
          <p:nvPr/>
        </p:nvSpPr>
        <p:spPr>
          <a:xfrm rot="19350956">
            <a:off x="1560257" y="2474484"/>
            <a:ext cx="671885" cy="270319"/>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D9EC3A-2BE2-42E8-A918-ADEE3A65128C}"/>
              </a:ext>
            </a:extLst>
          </p:cNvPr>
          <p:cNvSpPr txBox="1"/>
          <p:nvPr/>
        </p:nvSpPr>
        <p:spPr>
          <a:xfrm>
            <a:off x="5430982" y="2924000"/>
            <a:ext cx="1935678"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t>2. With file highlighted in red (as shown), select “Input/Output” tab</a:t>
            </a:r>
          </a:p>
        </p:txBody>
      </p:sp>
      <p:sp>
        <p:nvSpPr>
          <p:cNvPr id="8" name="Arrow: Right 7">
            <a:extLst>
              <a:ext uri="{FF2B5EF4-FFF2-40B4-BE49-F238E27FC236}">
                <a16:creationId xmlns:a16="http://schemas.microsoft.com/office/drawing/2014/main" id="{1940A720-484B-4F13-81BF-0B248E01BA0F}"/>
              </a:ext>
            </a:extLst>
          </p:cNvPr>
          <p:cNvSpPr/>
          <p:nvPr/>
        </p:nvSpPr>
        <p:spPr>
          <a:xfrm rot="12707874">
            <a:off x="4644272" y="2522315"/>
            <a:ext cx="855023" cy="3562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894AD5-E570-498E-9DCA-A3F47CC15C70}"/>
              </a:ext>
            </a:extLst>
          </p:cNvPr>
          <p:cNvSpPr/>
          <p:nvPr/>
        </p:nvSpPr>
        <p:spPr>
          <a:xfrm>
            <a:off x="3936014" y="1270660"/>
            <a:ext cx="1027872" cy="1258784"/>
          </a:xfrm>
          <a:prstGeom prst="ellipse">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57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69F5396B-D8FA-4DE7-862B-EE42522B2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615" y="1092531"/>
            <a:ext cx="9697496" cy="5236044"/>
          </a:xfrm>
          <a:prstGeom prst="rect">
            <a:avLst/>
          </a:prstGeom>
        </p:spPr>
      </p:pic>
      <p:sp>
        <p:nvSpPr>
          <p:cNvPr id="4" name="TextBox 3">
            <a:extLst>
              <a:ext uri="{FF2B5EF4-FFF2-40B4-BE49-F238E27FC236}">
                <a16:creationId xmlns:a16="http://schemas.microsoft.com/office/drawing/2014/main" id="{942CEC65-74E7-4A02-91CD-EEA9A5B68348}"/>
              </a:ext>
            </a:extLst>
          </p:cNvPr>
          <p:cNvSpPr txBox="1"/>
          <p:nvPr/>
        </p:nvSpPr>
        <p:spPr>
          <a:xfrm>
            <a:off x="131313" y="264067"/>
            <a:ext cx="1876302" cy="6186309"/>
          </a:xfrm>
          <a:prstGeom prst="rect">
            <a:avLst/>
          </a:prstGeom>
          <a:noFill/>
        </p:spPr>
        <p:txBody>
          <a:bodyPr wrap="square" rtlCol="0">
            <a:spAutoFit/>
          </a:bodyPr>
          <a:lstStyle/>
          <a:p>
            <a:r>
              <a:rPr lang="en-US"/>
              <a:t>A new window will pop up</a:t>
            </a:r>
          </a:p>
          <a:p>
            <a:endParaRPr lang="en-US"/>
          </a:p>
          <a:p>
            <a:r>
              <a:rPr lang="en-US"/>
              <a:t>Ensure you are in correct folder – this is where the file will be saved</a:t>
            </a:r>
          </a:p>
          <a:p>
            <a:endParaRPr lang="en-US"/>
          </a:p>
          <a:p>
            <a:r>
              <a:rPr lang="en-US"/>
              <a:t>Select ‘</a:t>
            </a:r>
            <a:r>
              <a:rPr lang="en-US" i="1"/>
              <a:t>Yes, start in “Save” mode’</a:t>
            </a:r>
            <a:r>
              <a:rPr lang="en-US"/>
              <a:t> to save the file. </a:t>
            </a:r>
          </a:p>
          <a:p>
            <a:endParaRPr lang="en-US"/>
          </a:p>
          <a:p>
            <a:endParaRPr lang="en-US"/>
          </a:p>
          <a:p>
            <a:r>
              <a:rPr lang="en-US"/>
              <a:t>(if you did not want to save the file but wanted to load in a new file you would select ‘</a:t>
            </a:r>
            <a:r>
              <a:rPr lang="en-US" i="1"/>
              <a:t>No, start in “Load” mode</a:t>
            </a:r>
            <a:r>
              <a:rPr lang="en-US"/>
              <a:t>’)</a:t>
            </a:r>
          </a:p>
          <a:p>
            <a:endParaRPr lang="en-US"/>
          </a:p>
          <a:p>
            <a:endParaRPr lang="en-US"/>
          </a:p>
        </p:txBody>
      </p:sp>
      <p:pic>
        <p:nvPicPr>
          <p:cNvPr id="5" name="Picture 4" descr="Graphical user interface, text&#10;&#10;Description automatically generated">
            <a:extLst>
              <a:ext uri="{FF2B5EF4-FFF2-40B4-BE49-F238E27FC236}">
                <a16:creationId xmlns:a16="http://schemas.microsoft.com/office/drawing/2014/main" id="{6144139E-05EC-456B-98F8-068D50517BFF}"/>
              </a:ext>
            </a:extLst>
          </p:cNvPr>
          <p:cNvPicPr>
            <a:picLocks noChangeAspect="1"/>
          </p:cNvPicPr>
          <p:nvPr/>
        </p:nvPicPr>
        <p:blipFill rotWithShape="1">
          <a:blip r:embed="rId3">
            <a:extLst>
              <a:ext uri="{28A0092B-C50C-407E-A947-70E740481C1C}">
                <a14:useLocalDpi xmlns:a14="http://schemas.microsoft.com/office/drawing/2010/main" val="0"/>
              </a:ext>
            </a:extLst>
          </a:blip>
          <a:srcRect l="38955" t="45398" r="38390" b="40087"/>
          <a:stretch/>
        </p:blipFill>
        <p:spPr>
          <a:xfrm>
            <a:off x="4487208" y="2936332"/>
            <a:ext cx="4977426" cy="1721923"/>
          </a:xfrm>
          <a:prstGeom prst="rect">
            <a:avLst/>
          </a:prstGeom>
        </p:spPr>
      </p:pic>
      <p:sp>
        <p:nvSpPr>
          <p:cNvPr id="6" name="Oval 5">
            <a:extLst>
              <a:ext uri="{FF2B5EF4-FFF2-40B4-BE49-F238E27FC236}">
                <a16:creationId xmlns:a16="http://schemas.microsoft.com/office/drawing/2014/main" id="{A64C7074-D2A0-4404-B544-176623822CB5}"/>
              </a:ext>
            </a:extLst>
          </p:cNvPr>
          <p:cNvSpPr/>
          <p:nvPr/>
        </p:nvSpPr>
        <p:spPr>
          <a:xfrm>
            <a:off x="7422078" y="3910107"/>
            <a:ext cx="1460665" cy="6531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BBF619A-30B1-49DB-BB3E-D253424D5885}"/>
              </a:ext>
            </a:extLst>
          </p:cNvPr>
          <p:cNvCxnSpPr>
            <a:cxnSpLocks/>
          </p:cNvCxnSpPr>
          <p:nvPr/>
        </p:nvCxnSpPr>
        <p:spPr>
          <a:xfrm>
            <a:off x="1531917" y="1543792"/>
            <a:ext cx="777344"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D1983CF-E05F-40A7-8DD4-CECD0A4FB088}"/>
              </a:ext>
            </a:extLst>
          </p:cNvPr>
          <p:cNvCxnSpPr>
            <a:cxnSpLocks/>
          </p:cNvCxnSpPr>
          <p:nvPr/>
        </p:nvCxnSpPr>
        <p:spPr>
          <a:xfrm>
            <a:off x="1861211" y="2894768"/>
            <a:ext cx="6291199" cy="98565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2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7CA6B60-B6E9-4D34-A2AB-250D3751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6" y="304493"/>
            <a:ext cx="12076907" cy="6553507"/>
          </a:xfrm>
          <a:prstGeom prst="rect">
            <a:avLst/>
          </a:prstGeom>
        </p:spPr>
      </p:pic>
      <p:sp>
        <p:nvSpPr>
          <p:cNvPr id="4" name="TextBox 3">
            <a:extLst>
              <a:ext uri="{FF2B5EF4-FFF2-40B4-BE49-F238E27FC236}">
                <a16:creationId xmlns:a16="http://schemas.microsoft.com/office/drawing/2014/main" id="{606379FA-9879-4AB6-9679-CC35969EE6F4}"/>
              </a:ext>
            </a:extLst>
          </p:cNvPr>
          <p:cNvSpPr txBox="1"/>
          <p:nvPr/>
        </p:nvSpPr>
        <p:spPr>
          <a:xfrm>
            <a:off x="1939637" y="1938463"/>
            <a:ext cx="3859480" cy="255454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a:t>1. Here you determine what filetype you’d like the resulting export to be in. The selection options here will depend on what type of information you are saving. </a:t>
            </a:r>
          </a:p>
          <a:p>
            <a:r>
              <a:rPr lang="en-US" sz="1600"/>
              <a:t>You can change the name of the file in the “File” box and the directory via the “Directory” box. </a:t>
            </a:r>
          </a:p>
          <a:p>
            <a:endParaRPr lang="en-US" sz="1600"/>
          </a:p>
          <a:p>
            <a:r>
              <a:rPr lang="en-US" sz="1600"/>
              <a:t>Here, I want to save this sequence of images as an .AVI video file. </a:t>
            </a:r>
          </a:p>
        </p:txBody>
      </p:sp>
      <p:sp>
        <p:nvSpPr>
          <p:cNvPr id="5" name="Oval 4">
            <a:extLst>
              <a:ext uri="{FF2B5EF4-FFF2-40B4-BE49-F238E27FC236}">
                <a16:creationId xmlns:a16="http://schemas.microsoft.com/office/drawing/2014/main" id="{EA2AC1C9-D667-423E-8C4E-EDA5E7E8F823}"/>
              </a:ext>
            </a:extLst>
          </p:cNvPr>
          <p:cNvSpPr/>
          <p:nvPr/>
        </p:nvSpPr>
        <p:spPr>
          <a:xfrm>
            <a:off x="11875" y="6328035"/>
            <a:ext cx="225631" cy="24922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2390E2-9774-47EC-8EDC-DCF413920D49}"/>
              </a:ext>
            </a:extLst>
          </p:cNvPr>
          <p:cNvSpPr txBox="1"/>
          <p:nvPr/>
        </p:nvSpPr>
        <p:spPr>
          <a:xfrm>
            <a:off x="1128157" y="6076621"/>
            <a:ext cx="3890489" cy="369332"/>
          </a:xfrm>
          <a:prstGeom prst="rect">
            <a:avLst/>
          </a:prstGeom>
          <a:solidFill>
            <a:schemeClr val="bg1"/>
          </a:solidFill>
          <a:ln>
            <a:solidFill>
              <a:srgbClr val="FF0000"/>
            </a:solidFill>
          </a:ln>
        </p:spPr>
        <p:txBody>
          <a:bodyPr wrap="none" rtlCol="0">
            <a:spAutoFit/>
          </a:bodyPr>
          <a:lstStyle/>
          <a:p>
            <a:r>
              <a:rPr lang="en-US"/>
              <a:t>2. Leave “Calculate Max./Min.” checked</a:t>
            </a:r>
          </a:p>
        </p:txBody>
      </p:sp>
      <p:sp>
        <p:nvSpPr>
          <p:cNvPr id="7" name="Oval 6">
            <a:extLst>
              <a:ext uri="{FF2B5EF4-FFF2-40B4-BE49-F238E27FC236}">
                <a16:creationId xmlns:a16="http://schemas.microsoft.com/office/drawing/2014/main" id="{B1DEB41F-A324-4907-B3F5-D6838EBAF8DC}"/>
              </a:ext>
            </a:extLst>
          </p:cNvPr>
          <p:cNvSpPr/>
          <p:nvPr/>
        </p:nvSpPr>
        <p:spPr>
          <a:xfrm>
            <a:off x="-73230" y="6622941"/>
            <a:ext cx="868878" cy="229123"/>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88E8E6-8FEC-4583-BE44-EA8849B162CD}"/>
              </a:ext>
            </a:extLst>
          </p:cNvPr>
          <p:cNvSpPr txBox="1"/>
          <p:nvPr/>
        </p:nvSpPr>
        <p:spPr>
          <a:xfrm>
            <a:off x="1280557" y="6561529"/>
            <a:ext cx="7978403" cy="369332"/>
          </a:xfrm>
          <a:prstGeom prst="rect">
            <a:avLst/>
          </a:prstGeom>
          <a:solidFill>
            <a:schemeClr val="bg1"/>
          </a:solidFill>
          <a:ln>
            <a:solidFill>
              <a:srgbClr val="FF0000"/>
            </a:solidFill>
          </a:ln>
        </p:spPr>
        <p:txBody>
          <a:bodyPr wrap="none" rtlCol="0">
            <a:spAutoFit/>
          </a:bodyPr>
          <a:lstStyle/>
          <a:p>
            <a:r>
              <a:rPr lang="en-US"/>
              <a:t>3. Press “Save Volume”. When finished, you should see the file in the desired folder.</a:t>
            </a:r>
          </a:p>
        </p:txBody>
      </p:sp>
    </p:spTree>
    <p:extLst>
      <p:ext uri="{BB962C8B-B14F-4D97-AF65-F5344CB8AC3E}">
        <p14:creationId xmlns:p14="http://schemas.microsoft.com/office/powerpoint/2010/main" val="1492729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189241232C6C4D9D6184058B11E920" ma:contentTypeVersion="4" ma:contentTypeDescription="Create a new document." ma:contentTypeScope="" ma:versionID="3ce55bfc73ace433ffaa8ca6630ab96d">
  <xsd:schema xmlns:xsd="http://www.w3.org/2001/XMLSchema" xmlns:xs="http://www.w3.org/2001/XMLSchema" xmlns:p="http://schemas.microsoft.com/office/2006/metadata/properties" xmlns:ns2="c1b79059-c52f-40e0-a9d5-7fbb227c7e71" targetNamespace="http://schemas.microsoft.com/office/2006/metadata/properties" ma:root="true" ma:fieldsID="d0ac3e440ba755be30f0d2cef683ba9b" ns2:_="">
    <xsd:import namespace="c1b79059-c52f-40e0-a9d5-7fbb227c7e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79059-c52f-40e0-a9d5-7fbb227c7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CC22A-4976-4BF0-AC9F-A7BA51530283}">
  <ds:schemaRefs>
    <ds:schemaRef ds:uri="0e35a5ed-30dc-4f35-8ec3-c99f1f6e2282"/>
    <ds:schemaRef ds:uri="e2db2c3e-f67e-4a9d-a453-bb77f59c46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2AF849-9EC7-4D95-814D-FBEC61CA611E}">
  <ds:schemaRefs>
    <ds:schemaRef ds:uri="http://schemas.microsoft.com/sharepoint/v3/contenttype/forms"/>
  </ds:schemaRefs>
</ds:datastoreItem>
</file>

<file path=customXml/itemProps3.xml><?xml version="1.0" encoding="utf-8"?>
<ds:datastoreItem xmlns:ds="http://schemas.openxmlformats.org/officeDocument/2006/customXml" ds:itemID="{4FEC2D1F-0B74-46F4-8D10-B3561D795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79059-c52f-40e0-a9d5-7fbb227c7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Widescreen</PresentationFormat>
  <Paragraphs>71</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Getting started using Analyze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Carlson, Elena</dc:creator>
  <cp:lastModifiedBy>Carlson, Elena</cp:lastModifiedBy>
  <cp:revision>3</cp:revision>
  <dcterms:created xsi:type="dcterms:W3CDTF">2021-04-12T17:14:55Z</dcterms:created>
  <dcterms:modified xsi:type="dcterms:W3CDTF">2021-07-16T21:07:47Z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0x01010043189241232C6C4D9D6184058B11E920</vt:lpwstr>
  </property>
</Properties>
</file>